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1" r:id="rId3"/>
    <p:sldId id="263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1" autoAdjust="0"/>
    <p:restoredTop sz="94660"/>
  </p:normalViewPr>
  <p:slideViewPr>
    <p:cSldViewPr snapToGrid="0">
      <p:cViewPr>
        <p:scale>
          <a:sx n="100" d="100"/>
          <a:sy n="100" d="100"/>
        </p:scale>
        <p:origin x="34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24/09/2021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657" y="1942832"/>
            <a:ext cx="11434527" cy="852221"/>
          </a:xfrm>
        </p:spPr>
        <p:txBody>
          <a:bodyPr>
            <a:normAutofit fontScale="90000"/>
          </a:bodyPr>
          <a:lstStyle/>
          <a:p>
            <a:r>
              <a:rPr lang="en-NZ" dirty="0"/>
              <a:t>DUGOROČNA PROGNOZA NACIONALNIH ENERGETSKIH POTREBA U USLOVIMA ENERGETSKE TRANZICIJE KA POTPUNOJ DEKARBONIZACIJI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SK C1 - R1 – Ljubo </a:t>
            </a:r>
            <a:r>
              <a:rPr lang="en-NZ" dirty="0" err="1"/>
              <a:t>Knežević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320E8A-CA69-4F6C-90F5-B4FFFDD8F7CE}"/>
              </a:ext>
            </a:extLst>
          </p:cNvPr>
          <p:cNvSpPr/>
          <p:nvPr/>
        </p:nvSpPr>
        <p:spPr>
          <a:xfrm>
            <a:off x="932507" y="1295400"/>
            <a:ext cx="10963745" cy="504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31A59-F7A7-42FE-B722-B3ED4F8A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Pretpostavka</a:t>
            </a:r>
            <a:r>
              <a:rPr lang="en-GB" dirty="0"/>
              <a:t>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21E762-FA1B-4CE4-B742-2BDC6E91418B}"/>
              </a:ext>
            </a:extLst>
          </p:cNvPr>
          <p:cNvSpPr/>
          <p:nvPr/>
        </p:nvSpPr>
        <p:spPr>
          <a:xfrm>
            <a:off x="2640593" y="5562600"/>
            <a:ext cx="7336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err="1"/>
              <a:t>Projekcije</a:t>
            </a:r>
            <a:r>
              <a:rPr lang="en-GB" sz="1200" dirty="0"/>
              <a:t> </a:t>
            </a:r>
            <a:r>
              <a:rPr lang="en-GB" sz="1200" dirty="0" err="1"/>
              <a:t>populacije</a:t>
            </a:r>
            <a:r>
              <a:rPr lang="en-GB" sz="1200" dirty="0"/>
              <a:t> do 2050 </a:t>
            </a:r>
            <a:r>
              <a:rPr lang="en-GB" sz="1200" dirty="0" err="1"/>
              <a:t>godine</a:t>
            </a:r>
            <a:r>
              <a:rPr lang="en-GB" sz="1200" dirty="0"/>
              <a:t> (Elaboration of data by United Nations, Department of Economic and Social Affairs, Population Division. World Population Prospects: The 2019 Revision. (Medium-fertility variant))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9A43D-1841-44E4-B155-2F8D277F8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03" y="1828748"/>
            <a:ext cx="8191793" cy="37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3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320E8A-CA69-4F6C-90F5-B4FFFDD8F7CE}"/>
              </a:ext>
            </a:extLst>
          </p:cNvPr>
          <p:cNvSpPr/>
          <p:nvPr/>
        </p:nvSpPr>
        <p:spPr>
          <a:xfrm>
            <a:off x="932507" y="1295400"/>
            <a:ext cx="10963745" cy="504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31A59-F7A7-42FE-B722-B3ED4F8A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en-GB" dirty="0" err="1"/>
              <a:t>Kalibriranje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9FE013-ABAD-405A-A2EC-FBB324A8D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4" t="10364" r="15272" b="10362"/>
          <a:stretch/>
        </p:blipFill>
        <p:spPr>
          <a:xfrm>
            <a:off x="4074058" y="1357031"/>
            <a:ext cx="7550967" cy="4982809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977B5286-D20B-42B5-8CBA-E4D699A64269}"/>
              </a:ext>
            </a:extLst>
          </p:cNvPr>
          <p:cNvSpPr/>
          <p:nvPr/>
        </p:nvSpPr>
        <p:spPr>
          <a:xfrm>
            <a:off x="2580237" y="2740937"/>
            <a:ext cx="1358020" cy="1138473"/>
          </a:xfrm>
          <a:prstGeom prst="bentArrow">
            <a:avLst>
              <a:gd name="adj1" fmla="val 13072"/>
              <a:gd name="adj2" fmla="val 8698"/>
              <a:gd name="adj3" fmla="val 24205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66F01-C804-4B58-8187-9C4937828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15" t="34060" r="29232" b="12871"/>
          <a:stretch/>
        </p:blipFill>
        <p:spPr>
          <a:xfrm>
            <a:off x="1086416" y="3848435"/>
            <a:ext cx="2987642" cy="2110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0475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err="1"/>
              <a:t>Zaključci</a:t>
            </a:r>
            <a:r>
              <a:rPr lang="en-NZ" dirty="0"/>
              <a:t> 1/2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GB" dirty="0" err="1"/>
              <a:t>Objektivno</a:t>
            </a:r>
            <a:r>
              <a:rPr lang="en-GB" dirty="0"/>
              <a:t> </a:t>
            </a:r>
            <a:r>
              <a:rPr lang="en-GB" dirty="0" err="1"/>
              <a:t>sagledavanje</a:t>
            </a:r>
            <a:r>
              <a:rPr lang="en-GB" dirty="0"/>
              <a:t> </a:t>
            </a:r>
            <a:r>
              <a:rPr lang="en-GB" dirty="0" err="1"/>
              <a:t>energetskih</a:t>
            </a:r>
            <a:r>
              <a:rPr lang="en-GB" dirty="0"/>
              <a:t> </a:t>
            </a:r>
            <a:r>
              <a:rPr lang="en-GB" dirty="0" err="1"/>
              <a:t>potreba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dugi</a:t>
            </a:r>
            <a:r>
              <a:rPr lang="en-GB" dirty="0"/>
              <a:t> </a:t>
            </a:r>
            <a:r>
              <a:rPr lang="en-GB" dirty="0" err="1"/>
              <a:t>rok</a:t>
            </a:r>
            <a:r>
              <a:rPr lang="en-GB" dirty="0"/>
              <a:t>, </a:t>
            </a:r>
            <a:r>
              <a:rPr lang="en-GB" dirty="0" err="1"/>
              <a:t>prvi</a:t>
            </a:r>
            <a:r>
              <a:rPr lang="en-GB" dirty="0"/>
              <a:t> je </a:t>
            </a:r>
            <a:r>
              <a:rPr lang="en-GB" dirty="0" err="1"/>
              <a:t>korak</a:t>
            </a:r>
            <a:r>
              <a:rPr lang="en-GB" dirty="0"/>
              <a:t> </a:t>
            </a:r>
            <a:r>
              <a:rPr lang="en-GB" dirty="0" err="1"/>
              <a:t>adekvatnog</a:t>
            </a:r>
            <a:r>
              <a:rPr lang="en-GB" dirty="0"/>
              <a:t> </a:t>
            </a:r>
            <a:r>
              <a:rPr lang="en-GB" dirty="0" err="1"/>
              <a:t>planiranja</a:t>
            </a:r>
            <a:r>
              <a:rPr lang="en-GB" dirty="0"/>
              <a:t> </a:t>
            </a:r>
            <a:r>
              <a:rPr lang="en-GB" dirty="0" err="1"/>
              <a:t>razvoja</a:t>
            </a:r>
            <a:r>
              <a:rPr lang="en-GB" dirty="0"/>
              <a:t> </a:t>
            </a:r>
            <a:r>
              <a:rPr lang="en-GB" dirty="0" err="1"/>
              <a:t>energetike</a:t>
            </a:r>
            <a:r>
              <a:rPr lang="en-GB" dirty="0"/>
              <a:t> </a:t>
            </a:r>
            <a:r>
              <a:rPr lang="en-GB" dirty="0" err="1"/>
              <a:t>jedne</a:t>
            </a:r>
            <a:r>
              <a:rPr lang="en-GB" dirty="0"/>
              <a:t> </a:t>
            </a:r>
            <a:r>
              <a:rPr lang="en-GB" dirty="0" err="1"/>
              <a:t>države</a:t>
            </a:r>
            <a:r>
              <a:rPr lang="en-GB" dirty="0"/>
              <a:t>.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zastupljenije</a:t>
            </a:r>
            <a:r>
              <a:rPr lang="en-GB" dirty="0"/>
              <a:t> </a:t>
            </a:r>
            <a:r>
              <a:rPr lang="en-GB" dirty="0" err="1"/>
              <a:t>teze</a:t>
            </a:r>
            <a:r>
              <a:rPr lang="en-GB" dirty="0"/>
              <a:t> o „</a:t>
            </a:r>
            <a:r>
              <a:rPr lang="en-GB" dirty="0" err="1"/>
              <a:t>energetskoj</a:t>
            </a:r>
            <a:r>
              <a:rPr lang="en-GB" dirty="0"/>
              <a:t> </a:t>
            </a:r>
            <a:r>
              <a:rPr lang="en-GB" dirty="0" err="1"/>
              <a:t>efikasnosti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najvećem</a:t>
            </a:r>
            <a:r>
              <a:rPr lang="en-GB" dirty="0"/>
              <a:t> </a:t>
            </a:r>
            <a:r>
              <a:rPr lang="en-GB" dirty="0" err="1"/>
              <a:t>energetskom</a:t>
            </a:r>
            <a:r>
              <a:rPr lang="en-GB" dirty="0"/>
              <a:t> </a:t>
            </a:r>
            <a:r>
              <a:rPr lang="en-GB" dirty="0" err="1"/>
              <a:t>resursu</a:t>
            </a:r>
            <a:r>
              <a:rPr lang="en-GB" dirty="0"/>
              <a:t>“ , </a:t>
            </a:r>
            <a:r>
              <a:rPr lang="en-GB" dirty="0" err="1"/>
              <a:t>nekritički</a:t>
            </a:r>
            <a:r>
              <a:rPr lang="en-GB" dirty="0"/>
              <a:t> </a:t>
            </a:r>
            <a:r>
              <a:rPr lang="en-GB" dirty="0" err="1"/>
              <a:t>primijenjene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društva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nižim</a:t>
            </a:r>
            <a:r>
              <a:rPr lang="en-GB" dirty="0"/>
              <a:t> </a:t>
            </a:r>
            <a:r>
              <a:rPr lang="en-GB" dirty="0" err="1"/>
              <a:t>stepenom</a:t>
            </a:r>
            <a:r>
              <a:rPr lang="en-GB" dirty="0"/>
              <a:t> </a:t>
            </a:r>
            <a:r>
              <a:rPr lang="en-GB" dirty="0" err="1"/>
              <a:t>ekonomskog</a:t>
            </a:r>
            <a:r>
              <a:rPr lang="en-GB" dirty="0"/>
              <a:t> </a:t>
            </a:r>
            <a:r>
              <a:rPr lang="en-GB" dirty="0" err="1"/>
              <a:t>razvoja</a:t>
            </a:r>
            <a:r>
              <a:rPr lang="en-GB" dirty="0"/>
              <a:t> ne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prihvaćene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centralni</a:t>
            </a:r>
            <a:r>
              <a:rPr lang="en-GB" dirty="0"/>
              <a:t> </a:t>
            </a:r>
            <a:r>
              <a:rPr lang="en-GB" dirty="0" err="1"/>
              <a:t>dio</a:t>
            </a:r>
            <a:r>
              <a:rPr lang="en-GB" dirty="0"/>
              <a:t> </a:t>
            </a:r>
            <a:r>
              <a:rPr lang="en-GB" dirty="0" err="1"/>
              <a:t>rješenja</a:t>
            </a:r>
            <a:r>
              <a:rPr lang="en-GB" dirty="0"/>
              <a:t>, </a:t>
            </a:r>
            <a:r>
              <a:rPr lang="en-GB" dirty="0" err="1"/>
              <a:t>jer</a:t>
            </a:r>
            <a:r>
              <a:rPr lang="en-GB" dirty="0"/>
              <a:t> u se </a:t>
            </a:r>
            <a:r>
              <a:rPr lang="en-GB" dirty="0" err="1"/>
              <a:t>javnom</a:t>
            </a:r>
            <a:r>
              <a:rPr lang="en-GB" dirty="0"/>
              <a:t> </a:t>
            </a:r>
            <a:r>
              <a:rPr lang="en-GB" dirty="0" err="1"/>
              <a:t>diskursu</a:t>
            </a:r>
            <a:r>
              <a:rPr lang="en-GB" dirty="0"/>
              <a:t> </a:t>
            </a:r>
            <a:r>
              <a:rPr lang="en-GB" dirty="0" err="1"/>
              <a:t>često</a:t>
            </a:r>
            <a:r>
              <a:rPr lang="en-GB" dirty="0"/>
              <a:t> </a:t>
            </a:r>
            <a:r>
              <a:rPr lang="en-GB" dirty="0" err="1"/>
              <a:t>svode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argument </a:t>
            </a:r>
            <a:r>
              <a:rPr lang="en-GB" dirty="0" err="1"/>
              <a:t>protiv</a:t>
            </a:r>
            <a:r>
              <a:rPr lang="en-GB" dirty="0"/>
              <a:t> </a:t>
            </a:r>
            <a:r>
              <a:rPr lang="en-GB" dirty="0" err="1"/>
              <a:t>gradnje</a:t>
            </a:r>
            <a:r>
              <a:rPr lang="en-GB" dirty="0"/>
              <a:t>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energetskih</a:t>
            </a:r>
            <a:r>
              <a:rPr lang="en-GB" dirty="0"/>
              <a:t> </a:t>
            </a:r>
            <a:r>
              <a:rPr lang="en-GB" dirty="0" err="1"/>
              <a:t>izvora</a:t>
            </a:r>
            <a:r>
              <a:rPr lang="en-GB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dirty="0"/>
              <a:t>Ova </a:t>
            </a:r>
            <a:r>
              <a:rPr lang="en-GB" dirty="0" err="1"/>
              <a:t>nepotrebna</a:t>
            </a:r>
            <a:r>
              <a:rPr lang="en-GB" dirty="0"/>
              <a:t> </a:t>
            </a:r>
            <a:r>
              <a:rPr lang="en-GB" dirty="0" err="1"/>
              <a:t>arbitrarnost</a:t>
            </a:r>
            <a:r>
              <a:rPr lang="en-GB" dirty="0"/>
              <a:t> </a:t>
            </a:r>
            <a:r>
              <a:rPr lang="en-GB" dirty="0" err="1"/>
              <a:t>veoma</a:t>
            </a:r>
            <a:r>
              <a:rPr lang="en-GB" dirty="0"/>
              <a:t> se </a:t>
            </a:r>
            <a:r>
              <a:rPr lang="en-GB" dirty="0" err="1"/>
              <a:t>jednostavno</a:t>
            </a:r>
            <a:r>
              <a:rPr lang="en-GB" dirty="0"/>
              <a:t> </a:t>
            </a:r>
            <a:r>
              <a:rPr lang="en-GB" dirty="0" err="1"/>
              <a:t>eliminiše</a:t>
            </a:r>
            <a:r>
              <a:rPr lang="en-GB" dirty="0"/>
              <a:t> </a:t>
            </a:r>
            <a:r>
              <a:rPr lang="en-GB" dirty="0" err="1"/>
              <a:t>primjenom</a:t>
            </a:r>
            <a:r>
              <a:rPr lang="en-GB" dirty="0"/>
              <a:t> </a:t>
            </a:r>
            <a:r>
              <a:rPr lang="en-GB" dirty="0" err="1"/>
              <a:t>robusnog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provjerenog</a:t>
            </a:r>
            <a:r>
              <a:rPr lang="en-GB" dirty="0"/>
              <a:t> </a:t>
            </a:r>
            <a:r>
              <a:rPr lang="en-GB" dirty="0" err="1"/>
              <a:t>matematičkog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, </a:t>
            </a:r>
            <a:r>
              <a:rPr lang="en-GB" dirty="0" err="1"/>
              <a:t>čime</a:t>
            </a:r>
            <a:r>
              <a:rPr lang="en-GB" dirty="0"/>
              <a:t> se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donošenja</a:t>
            </a:r>
            <a:r>
              <a:rPr lang="en-GB" dirty="0"/>
              <a:t> </a:t>
            </a:r>
            <a:r>
              <a:rPr lang="en-GB" dirty="0" err="1"/>
              <a:t>strateških</a:t>
            </a:r>
            <a:r>
              <a:rPr lang="en-GB" dirty="0"/>
              <a:t> </a:t>
            </a:r>
            <a:r>
              <a:rPr lang="en-GB" dirty="0" err="1"/>
              <a:t>odluka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planiranja</a:t>
            </a:r>
            <a:r>
              <a:rPr lang="en-GB" dirty="0"/>
              <a:t> </a:t>
            </a:r>
            <a:r>
              <a:rPr lang="en-GB" dirty="0" err="1"/>
              <a:t>razvoja</a:t>
            </a:r>
            <a:r>
              <a:rPr lang="en-GB" dirty="0"/>
              <a:t> </a:t>
            </a:r>
            <a:r>
              <a:rPr lang="en-GB" dirty="0" err="1"/>
              <a:t>postavlja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racionalne</a:t>
            </a:r>
            <a:r>
              <a:rPr lang="en-GB" dirty="0"/>
              <a:t> </a:t>
            </a:r>
            <a:r>
              <a:rPr lang="en-GB" dirty="0" err="1"/>
              <a:t>osnove</a:t>
            </a:r>
            <a:r>
              <a:rPr lang="en-GB" dirty="0"/>
              <a:t>, a </a:t>
            </a:r>
            <a:r>
              <a:rPr lang="en-GB" dirty="0" err="1"/>
              <a:t>neophodni</a:t>
            </a:r>
            <a:r>
              <a:rPr lang="en-GB" dirty="0"/>
              <a:t> </a:t>
            </a:r>
            <a:r>
              <a:rPr lang="en-GB" dirty="0" err="1"/>
              <a:t>društveni</a:t>
            </a:r>
            <a:r>
              <a:rPr lang="en-GB" dirty="0"/>
              <a:t> </a:t>
            </a:r>
            <a:r>
              <a:rPr lang="en-GB" dirty="0" err="1"/>
              <a:t>dijalog</a:t>
            </a:r>
            <a:r>
              <a:rPr lang="en-GB" dirty="0"/>
              <a:t> </a:t>
            </a:r>
            <a:r>
              <a:rPr lang="en-GB" dirty="0" err="1"/>
              <a:t>postavlja</a:t>
            </a:r>
            <a:r>
              <a:rPr lang="en-GB" dirty="0"/>
              <a:t> u </a:t>
            </a:r>
            <a:r>
              <a:rPr lang="en-GB" dirty="0" err="1"/>
              <a:t>ravan</a:t>
            </a:r>
            <a:r>
              <a:rPr lang="en-GB" dirty="0"/>
              <a:t> </a:t>
            </a:r>
            <a:r>
              <a:rPr lang="en-GB" dirty="0" err="1"/>
              <a:t>razmjene</a:t>
            </a:r>
            <a:r>
              <a:rPr lang="en-GB" dirty="0"/>
              <a:t> </a:t>
            </a:r>
            <a:r>
              <a:rPr lang="en-GB" dirty="0" err="1"/>
              <a:t>naučnih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stručnih</a:t>
            </a:r>
            <a:r>
              <a:rPr lang="en-GB" dirty="0"/>
              <a:t> </a:t>
            </a:r>
            <a:r>
              <a:rPr lang="en-GB" dirty="0" err="1"/>
              <a:t>argumenata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886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 err="1"/>
              <a:t>Zaključci</a:t>
            </a:r>
            <a:r>
              <a:rPr lang="en-NZ" dirty="0"/>
              <a:t> 2/2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GB" dirty="0" err="1"/>
              <a:t>Procjene</a:t>
            </a:r>
            <a:r>
              <a:rPr lang="en-GB" dirty="0"/>
              <a:t> </a:t>
            </a:r>
            <a:r>
              <a:rPr lang="en-GB" dirty="0" err="1"/>
              <a:t>nacionalnih</a:t>
            </a:r>
            <a:r>
              <a:rPr lang="en-GB" dirty="0"/>
              <a:t> </a:t>
            </a:r>
            <a:r>
              <a:rPr lang="en-GB" dirty="0" err="1"/>
              <a:t>enegetskih</a:t>
            </a:r>
            <a:r>
              <a:rPr lang="en-GB" dirty="0"/>
              <a:t> </a:t>
            </a:r>
            <a:r>
              <a:rPr lang="en-GB" dirty="0" err="1"/>
              <a:t>potreba</a:t>
            </a:r>
            <a:r>
              <a:rPr lang="en-GB" dirty="0"/>
              <a:t> </a:t>
            </a:r>
            <a:r>
              <a:rPr lang="en-GB" dirty="0" err="1"/>
              <a:t>predmet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strateških</a:t>
            </a:r>
            <a:r>
              <a:rPr lang="en-GB" dirty="0"/>
              <a:t> </a:t>
            </a:r>
            <a:r>
              <a:rPr lang="en-GB" dirty="0" err="1"/>
              <a:t>dokumenata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veza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između</a:t>
            </a:r>
            <a:r>
              <a:rPr lang="en-GB" dirty="0"/>
              <a:t> </a:t>
            </a:r>
            <a:r>
              <a:rPr lang="en-GB" dirty="0" err="1"/>
              <a:t>političkih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usko</a:t>
            </a:r>
            <a:r>
              <a:rPr lang="en-GB" dirty="0"/>
              <a:t> </a:t>
            </a:r>
            <a:r>
              <a:rPr lang="en-GB" dirty="0" err="1"/>
              <a:t>stručnih</a:t>
            </a:r>
            <a:r>
              <a:rPr lang="en-GB" dirty="0"/>
              <a:t> </a:t>
            </a:r>
            <a:r>
              <a:rPr lang="en-GB" dirty="0" err="1"/>
              <a:t>segmenata</a:t>
            </a:r>
            <a:r>
              <a:rPr lang="en-GB" dirty="0"/>
              <a:t> </a:t>
            </a:r>
            <a:r>
              <a:rPr lang="en-GB" dirty="0" err="1"/>
              <a:t>energetike</a:t>
            </a:r>
            <a:r>
              <a:rPr lang="en-GB" dirty="0"/>
              <a:t>. </a:t>
            </a:r>
            <a:r>
              <a:rPr lang="en-GB" dirty="0" err="1"/>
              <a:t>Zavisnost</a:t>
            </a:r>
            <a:r>
              <a:rPr lang="en-GB" dirty="0"/>
              <a:t> od </a:t>
            </a:r>
            <a:r>
              <a:rPr lang="en-GB" dirty="0" err="1"/>
              <a:t>globalnih</a:t>
            </a:r>
            <a:r>
              <a:rPr lang="en-GB" dirty="0"/>
              <a:t> </a:t>
            </a:r>
            <a:r>
              <a:rPr lang="en-GB" dirty="0" err="1"/>
              <a:t>trendova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političkih</a:t>
            </a:r>
            <a:r>
              <a:rPr lang="en-GB" dirty="0"/>
              <a:t> </a:t>
            </a:r>
            <a:r>
              <a:rPr lang="en-GB" dirty="0" err="1"/>
              <a:t>opredjeljenja</a:t>
            </a:r>
            <a:r>
              <a:rPr lang="en-GB" dirty="0"/>
              <a:t>, </a:t>
            </a:r>
            <a:r>
              <a:rPr lang="en-GB" dirty="0" err="1"/>
              <a:t>neophodno</a:t>
            </a:r>
            <a:r>
              <a:rPr lang="en-GB" dirty="0"/>
              <a:t> </a:t>
            </a:r>
            <a:r>
              <a:rPr lang="en-GB" dirty="0" err="1"/>
              <a:t>vodi</a:t>
            </a:r>
            <a:r>
              <a:rPr lang="en-GB" dirty="0"/>
              <a:t> u </a:t>
            </a:r>
            <a:r>
              <a:rPr lang="en-GB" dirty="0" err="1"/>
              <a:t>primjenu</a:t>
            </a:r>
            <a:r>
              <a:rPr lang="en-GB" dirty="0"/>
              <a:t> </a:t>
            </a:r>
            <a:r>
              <a:rPr lang="en-GB" dirty="0" err="1"/>
              <a:t>globalno</a:t>
            </a:r>
            <a:r>
              <a:rPr lang="en-GB" dirty="0"/>
              <a:t> </a:t>
            </a:r>
            <a:r>
              <a:rPr lang="en-GB" dirty="0" err="1"/>
              <a:t>prihvaćenih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,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kritičko</a:t>
            </a:r>
            <a:r>
              <a:rPr lang="en-GB" dirty="0"/>
              <a:t> </a:t>
            </a:r>
            <a:r>
              <a:rPr lang="en-GB" dirty="0" err="1"/>
              <a:t>prilagođavanje</a:t>
            </a:r>
            <a:r>
              <a:rPr lang="en-GB" dirty="0"/>
              <a:t> </a:t>
            </a:r>
            <a:r>
              <a:rPr lang="en-GB" dirty="0" err="1"/>
              <a:t>nacionalnim</a:t>
            </a:r>
            <a:r>
              <a:rPr lang="en-GB" dirty="0"/>
              <a:t> </a:t>
            </a:r>
            <a:r>
              <a:rPr lang="en-GB" dirty="0" err="1"/>
              <a:t>specifičnostima</a:t>
            </a:r>
            <a:r>
              <a:rPr lang="en-GB" dirty="0"/>
              <a:t>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GB" dirty="0" err="1"/>
              <a:t>Ilustrovani</a:t>
            </a:r>
            <a:r>
              <a:rPr lang="en-GB" dirty="0"/>
              <a:t> </a:t>
            </a:r>
            <a:r>
              <a:rPr lang="en-GB" dirty="0" err="1"/>
              <a:t>primjer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 „</a:t>
            </a:r>
            <a:r>
              <a:rPr lang="en-GB" dirty="0" err="1"/>
              <a:t>Shootinghill</a:t>
            </a:r>
            <a:r>
              <a:rPr lang="en-GB" dirty="0"/>
              <a:t>“ ide u </a:t>
            </a:r>
            <a:r>
              <a:rPr lang="en-GB" dirty="0" err="1"/>
              <a:t>prilog</a:t>
            </a:r>
            <a:r>
              <a:rPr lang="en-GB" dirty="0"/>
              <a:t> </a:t>
            </a:r>
            <a:r>
              <a:rPr lang="en-GB" dirty="0" err="1"/>
              <a:t>pretpostavci</a:t>
            </a:r>
            <a:r>
              <a:rPr lang="en-GB" dirty="0"/>
              <a:t> da je to </a:t>
            </a:r>
            <a:r>
              <a:rPr lang="en-GB" dirty="0" err="1"/>
              <a:t>prilagođavanje</a:t>
            </a:r>
            <a:r>
              <a:rPr lang="en-GB" dirty="0"/>
              <a:t> </a:t>
            </a:r>
            <a:r>
              <a:rPr lang="en-GB" dirty="0" err="1"/>
              <a:t>moguće</a:t>
            </a:r>
            <a:r>
              <a:rPr lang="en-GB" dirty="0"/>
              <a:t> </a:t>
            </a:r>
            <a:r>
              <a:rPr lang="en-GB" dirty="0" err="1"/>
              <a:t>uraditi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za male </a:t>
            </a:r>
            <a:r>
              <a:rPr lang="en-GB" dirty="0" err="1"/>
              <a:t>sisteme</a:t>
            </a:r>
            <a:r>
              <a:rPr lang="en-GB" dirty="0"/>
              <a:t> </a:t>
            </a:r>
            <a:r>
              <a:rPr lang="en-GB" dirty="0" err="1"/>
              <a:t>poput</a:t>
            </a:r>
            <a:r>
              <a:rPr lang="en-GB" dirty="0"/>
              <a:t> </a:t>
            </a:r>
            <a:r>
              <a:rPr lang="en-GB" dirty="0" err="1"/>
              <a:t>crnogorskog</a:t>
            </a:r>
            <a:r>
              <a:rPr lang="en-GB" dirty="0"/>
              <a:t>, a </a:t>
            </a:r>
            <a:r>
              <a:rPr lang="en-GB" dirty="0" err="1"/>
              <a:t>kvalitet</a:t>
            </a:r>
            <a:r>
              <a:rPr lang="en-GB" dirty="0"/>
              <a:t> </a:t>
            </a:r>
            <a:r>
              <a:rPr lang="en-GB" dirty="0" err="1"/>
              <a:t>samog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primijenjenih</a:t>
            </a:r>
            <a:r>
              <a:rPr lang="en-GB" dirty="0"/>
              <a:t> </a:t>
            </a:r>
            <a:r>
              <a:rPr lang="en-GB" dirty="0" err="1"/>
              <a:t>pretpostavki</a:t>
            </a:r>
            <a:r>
              <a:rPr lang="en-GB" dirty="0"/>
              <a:t> </a:t>
            </a:r>
            <a:r>
              <a:rPr lang="en-GB" dirty="0" err="1"/>
              <a:t>potvrdiće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dematnovati</a:t>
            </a:r>
            <a:r>
              <a:rPr lang="en-GB" dirty="0"/>
              <a:t> </a:t>
            </a:r>
            <a:r>
              <a:rPr lang="en-GB" dirty="0" err="1"/>
              <a:t>vrijeme</a:t>
            </a:r>
            <a:r>
              <a:rPr lang="en-GB" dirty="0"/>
              <a:t>.</a:t>
            </a:r>
          </a:p>
          <a:p>
            <a:pPr marL="457200" indent="-457200" algn="just">
              <a:buFont typeface="+mj-lt"/>
              <a:buAutoNum type="arabicPeriod" startAt="3"/>
            </a:pPr>
            <a:r>
              <a:rPr lang="en-GB" dirty="0"/>
              <a:t>Bez </a:t>
            </a:r>
            <a:r>
              <a:rPr lang="en-GB" dirty="0" err="1"/>
              <a:t>obzira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odabrani</a:t>
            </a:r>
            <a:r>
              <a:rPr lang="en-GB" dirty="0"/>
              <a:t> model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ulazne</a:t>
            </a:r>
            <a:r>
              <a:rPr lang="en-GB" dirty="0"/>
              <a:t> </a:t>
            </a:r>
            <a:r>
              <a:rPr lang="en-GB" dirty="0" err="1"/>
              <a:t>pretpostavke</a:t>
            </a:r>
            <a:r>
              <a:rPr lang="en-GB" dirty="0"/>
              <a:t>, </a:t>
            </a:r>
            <a:r>
              <a:rPr lang="en-GB" dirty="0" err="1"/>
              <a:t>teorijski</a:t>
            </a:r>
            <a:r>
              <a:rPr lang="en-GB" dirty="0"/>
              <a:t> je </a:t>
            </a:r>
            <a:r>
              <a:rPr lang="en-GB" dirty="0" err="1"/>
              <a:t>neupitna</a:t>
            </a:r>
            <a:r>
              <a:rPr lang="en-GB" dirty="0"/>
              <a:t> </a:t>
            </a:r>
            <a:r>
              <a:rPr lang="en-GB" dirty="0" err="1"/>
              <a:t>neophodnost</a:t>
            </a:r>
            <a:r>
              <a:rPr lang="en-GB" dirty="0"/>
              <a:t> </a:t>
            </a:r>
            <a:r>
              <a:rPr lang="en-GB" dirty="0" err="1"/>
              <a:t>stalnog</a:t>
            </a:r>
            <a:r>
              <a:rPr lang="en-GB" dirty="0"/>
              <a:t> </a:t>
            </a:r>
            <a:r>
              <a:rPr lang="en-GB" dirty="0" err="1"/>
              <a:t>ažuriranja</a:t>
            </a:r>
            <a:r>
              <a:rPr lang="en-GB" dirty="0"/>
              <a:t> </a:t>
            </a:r>
            <a:r>
              <a:rPr lang="en-GB" dirty="0" err="1"/>
              <a:t>prognoza</a:t>
            </a:r>
            <a:r>
              <a:rPr lang="en-GB" dirty="0"/>
              <a:t>, </a:t>
            </a:r>
            <a:r>
              <a:rPr lang="en-GB" dirty="0" err="1"/>
              <a:t>imajući</a:t>
            </a:r>
            <a:r>
              <a:rPr lang="en-GB" dirty="0"/>
              <a:t> u </a:t>
            </a:r>
            <a:r>
              <a:rPr lang="en-GB" dirty="0" err="1"/>
              <a:t>vidu</a:t>
            </a:r>
            <a:r>
              <a:rPr lang="en-GB" dirty="0"/>
              <a:t> </a:t>
            </a:r>
            <a:r>
              <a:rPr lang="en-GB" dirty="0" err="1"/>
              <a:t>matematičku</a:t>
            </a:r>
            <a:r>
              <a:rPr lang="en-GB" dirty="0"/>
              <a:t> </a:t>
            </a:r>
            <a:r>
              <a:rPr lang="en-GB" dirty="0" err="1"/>
              <a:t>činjenicu</a:t>
            </a:r>
            <a:r>
              <a:rPr lang="en-GB" dirty="0"/>
              <a:t> da </a:t>
            </a:r>
            <a:r>
              <a:rPr lang="en-GB" dirty="0" err="1"/>
              <a:t>greška</a:t>
            </a:r>
            <a:r>
              <a:rPr lang="en-GB" dirty="0"/>
              <a:t> </a:t>
            </a:r>
            <a:r>
              <a:rPr lang="en-GB" dirty="0" err="1"/>
              <a:t>prognoze</a:t>
            </a:r>
            <a:r>
              <a:rPr lang="en-GB" dirty="0"/>
              <a:t> </a:t>
            </a:r>
            <a:r>
              <a:rPr lang="en-GB" dirty="0" err="1"/>
              <a:t>raste</a:t>
            </a:r>
            <a:r>
              <a:rPr lang="en-GB" dirty="0"/>
              <a:t> </a:t>
            </a:r>
            <a:r>
              <a:rPr lang="en-GB" dirty="0" err="1"/>
              <a:t>približavanjem</a:t>
            </a:r>
            <a:r>
              <a:rPr lang="en-GB" dirty="0"/>
              <a:t> </a:t>
            </a:r>
            <a:r>
              <a:rPr lang="en-GB" dirty="0" err="1"/>
              <a:t>sredini</a:t>
            </a:r>
            <a:r>
              <a:rPr lang="en-GB" dirty="0"/>
              <a:t> </a:t>
            </a:r>
            <a:r>
              <a:rPr lang="en-GB" dirty="0" err="1"/>
              <a:t>prognostičkog</a:t>
            </a:r>
            <a:r>
              <a:rPr lang="en-GB" dirty="0"/>
              <a:t> </a:t>
            </a:r>
            <a:r>
              <a:rPr lang="en-GB" dirty="0" err="1"/>
              <a:t>perioda</a:t>
            </a:r>
            <a:r>
              <a:rPr lang="en-GB" dirty="0"/>
              <a:t>. </a:t>
            </a:r>
            <a:r>
              <a:rPr lang="en-GB" b="1" dirty="0" err="1"/>
              <a:t>Globalno</a:t>
            </a:r>
            <a:r>
              <a:rPr lang="en-GB" b="1" dirty="0"/>
              <a:t> </a:t>
            </a:r>
            <a:r>
              <a:rPr lang="en-GB" b="1" dirty="0" err="1"/>
              <a:t>prihvaćeni</a:t>
            </a:r>
            <a:r>
              <a:rPr lang="en-GB" b="1" dirty="0"/>
              <a:t> </a:t>
            </a:r>
            <a:r>
              <a:rPr lang="en-GB" b="1" dirty="0" err="1"/>
              <a:t>donimantni</a:t>
            </a:r>
            <a:r>
              <a:rPr lang="en-GB" b="1" dirty="0"/>
              <a:t> </a:t>
            </a:r>
            <a:r>
              <a:rPr lang="en-GB" b="1" dirty="0" err="1"/>
              <a:t>cilj</a:t>
            </a:r>
            <a:r>
              <a:rPr lang="en-GB" b="1" dirty="0"/>
              <a:t> </a:t>
            </a:r>
            <a:r>
              <a:rPr lang="en-GB" b="1" dirty="0" err="1"/>
              <a:t>dugoročne</a:t>
            </a:r>
            <a:r>
              <a:rPr lang="en-GB" b="1" dirty="0"/>
              <a:t> prognose </a:t>
            </a:r>
            <a:r>
              <a:rPr lang="en-GB" b="1" dirty="0" err="1"/>
              <a:t>nije</a:t>
            </a:r>
            <a:r>
              <a:rPr lang="en-GB" b="1" dirty="0"/>
              <a:t> “</a:t>
            </a:r>
            <a:r>
              <a:rPr lang="en-GB" b="1" dirty="0" err="1"/>
              <a:t>kada</a:t>
            </a:r>
            <a:r>
              <a:rPr lang="en-GB" b="1" dirty="0"/>
              <a:t>” </a:t>
            </a:r>
            <a:r>
              <a:rPr lang="en-GB" b="1" dirty="0" err="1"/>
              <a:t>će</a:t>
            </a:r>
            <a:r>
              <a:rPr lang="en-GB" b="1" dirty="0"/>
              <a:t> se </a:t>
            </a:r>
            <a:r>
              <a:rPr lang="en-GB" b="1" dirty="0" err="1"/>
              <a:t>pojaviti</a:t>
            </a:r>
            <a:r>
              <a:rPr lang="en-GB" b="1" dirty="0"/>
              <a:t> </a:t>
            </a:r>
            <a:r>
              <a:rPr lang="en-GB" b="1" dirty="0" err="1"/>
              <a:t>navedena</a:t>
            </a:r>
            <a:r>
              <a:rPr lang="en-GB" b="1" dirty="0"/>
              <a:t> </a:t>
            </a:r>
            <a:r>
              <a:rPr lang="en-GB" b="1" dirty="0" err="1"/>
              <a:t>potražnja</a:t>
            </a:r>
            <a:r>
              <a:rPr lang="en-GB" b="1" dirty="0"/>
              <a:t>, </a:t>
            </a:r>
            <a:r>
              <a:rPr lang="en-GB" b="1" dirty="0" err="1"/>
              <a:t>već</a:t>
            </a:r>
            <a:r>
              <a:rPr lang="en-GB" b="1" dirty="0"/>
              <a:t> “</a:t>
            </a:r>
            <a:r>
              <a:rPr lang="en-GB" b="1" dirty="0" err="1"/>
              <a:t>kakva</a:t>
            </a:r>
            <a:r>
              <a:rPr lang="en-GB" b="1" dirty="0"/>
              <a:t>” </a:t>
            </a:r>
            <a:r>
              <a:rPr lang="en-GB" b="1" dirty="0" err="1"/>
              <a:t>i</a:t>
            </a:r>
            <a:r>
              <a:rPr lang="en-GB" b="1" dirty="0"/>
              <a:t> “</a:t>
            </a:r>
            <a:r>
              <a:rPr lang="en-GB" b="1" dirty="0" err="1"/>
              <a:t>kolika</a:t>
            </a:r>
            <a:r>
              <a:rPr lang="en-GB" b="1" dirty="0"/>
              <a:t>” </a:t>
            </a:r>
            <a:r>
              <a:rPr lang="en-GB" b="1" dirty="0" err="1"/>
              <a:t>će</a:t>
            </a:r>
            <a:r>
              <a:rPr lang="en-GB" b="1" dirty="0"/>
              <a:t> ta </a:t>
            </a:r>
            <a:r>
              <a:rPr lang="en-GB" b="1" dirty="0" err="1"/>
              <a:t>potražnja</a:t>
            </a:r>
            <a:r>
              <a:rPr lang="en-GB" b="1" dirty="0"/>
              <a:t> u </a:t>
            </a:r>
            <a:r>
              <a:rPr lang="en-GB" b="1" dirty="0" err="1"/>
              <a:t>konačnom</a:t>
            </a:r>
            <a:r>
              <a:rPr lang="en-GB" b="1" dirty="0"/>
              <a:t> </a:t>
            </a:r>
            <a:r>
              <a:rPr lang="en-GB" b="1" dirty="0" err="1"/>
              <a:t>biti</a:t>
            </a:r>
            <a:r>
              <a:rPr lang="en-GB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569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657" y="1942832"/>
            <a:ext cx="11434527" cy="852221"/>
          </a:xfrm>
        </p:spPr>
        <p:txBody>
          <a:bodyPr>
            <a:normAutofit/>
          </a:bodyPr>
          <a:lstStyle/>
          <a:p>
            <a:r>
              <a:rPr lang="en-NZ" sz="4400" b="1" dirty="0"/>
              <a:t>DISKUSIJA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930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02C33-BAD6-4D15-8B67-03AB17B7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Pitanja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5DD63-5518-4CD6-98FF-0039577D7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5"/>
            <a:ext cx="8124731" cy="5087355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dirty="0"/>
              <a:t>U </a:t>
            </a:r>
            <a:r>
              <a:rPr lang="en-GB" sz="2400" dirty="0" err="1"/>
              <a:t>kojoj</a:t>
            </a:r>
            <a:r>
              <a:rPr lang="en-GB" sz="2400" dirty="0"/>
              <a:t> </a:t>
            </a:r>
            <a:r>
              <a:rPr lang="en-GB" sz="2400" dirty="0" err="1"/>
              <a:t>mjeri</a:t>
            </a:r>
            <a:r>
              <a:rPr lang="en-GB" sz="2400" dirty="0"/>
              <a:t> je </a:t>
            </a:r>
            <a:r>
              <a:rPr lang="en-GB" sz="2400" dirty="0" err="1"/>
              <a:t>razdvajanje</a:t>
            </a:r>
            <a:r>
              <a:rPr lang="en-GB" sz="2400" dirty="0"/>
              <a:t> </a:t>
            </a:r>
            <a:r>
              <a:rPr lang="en-GB" sz="2400" dirty="0" err="1"/>
              <a:t>ekonomskog</a:t>
            </a:r>
            <a:r>
              <a:rPr lang="en-GB" sz="2400" dirty="0"/>
              <a:t> </a:t>
            </a:r>
            <a:r>
              <a:rPr lang="en-GB" sz="2400" dirty="0" err="1"/>
              <a:t>rasta</a:t>
            </a:r>
            <a:r>
              <a:rPr lang="en-GB" sz="2400" dirty="0"/>
              <a:t> od </a:t>
            </a:r>
            <a:r>
              <a:rPr lang="en-GB" sz="2400" dirty="0" err="1"/>
              <a:t>rasta</a:t>
            </a:r>
            <a:r>
              <a:rPr lang="en-GB" sz="2400" dirty="0"/>
              <a:t> </a:t>
            </a:r>
            <a:r>
              <a:rPr lang="en-GB" sz="2400" dirty="0" err="1"/>
              <a:t>potražnje</a:t>
            </a:r>
            <a:r>
              <a:rPr lang="en-GB" sz="2400" dirty="0"/>
              <a:t> za </a:t>
            </a:r>
            <a:r>
              <a:rPr lang="en-GB" sz="2400" dirty="0" err="1"/>
              <a:t>energijom</a:t>
            </a:r>
            <a:r>
              <a:rPr lang="en-GB" sz="2400" dirty="0"/>
              <a:t> </a:t>
            </a:r>
            <a:r>
              <a:rPr lang="en-GB" sz="2400" dirty="0" err="1"/>
              <a:t>izvjesno</a:t>
            </a:r>
            <a:r>
              <a:rPr lang="en-GB" sz="2400" dirty="0"/>
              <a:t> 2034. </a:t>
            </a:r>
            <a:r>
              <a:rPr lang="en-GB" sz="2400" dirty="0" err="1"/>
              <a:t>godine</a:t>
            </a:r>
            <a:r>
              <a:rPr lang="en-GB" sz="2400" dirty="0"/>
              <a:t> </a:t>
            </a:r>
            <a:r>
              <a:rPr lang="en-GB" sz="2400" dirty="0" err="1"/>
              <a:t>kako</a:t>
            </a:r>
            <a:r>
              <a:rPr lang="en-GB" sz="2400" dirty="0"/>
              <a:t> se </a:t>
            </a:r>
            <a:r>
              <a:rPr lang="en-GB" sz="2400" dirty="0" err="1"/>
              <a:t>navodi</a:t>
            </a:r>
            <a:r>
              <a:rPr lang="en-GB" sz="2400" dirty="0"/>
              <a:t> u </a:t>
            </a:r>
            <a:r>
              <a:rPr lang="en-GB" sz="2400" dirty="0" err="1"/>
              <a:t>radu</a:t>
            </a:r>
            <a:r>
              <a:rPr lang="en-GB" sz="2400" dirty="0"/>
              <a:t>? </a:t>
            </a:r>
          </a:p>
          <a:p>
            <a:pPr lvl="1"/>
            <a:r>
              <a:rPr lang="en-GB" sz="2400" dirty="0"/>
              <a:t>Da li </a:t>
            </a:r>
            <a:r>
              <a:rPr lang="en-GB" sz="2400" dirty="0" err="1"/>
              <a:t>postoje</a:t>
            </a:r>
            <a:r>
              <a:rPr lang="en-GB" sz="2400" dirty="0"/>
              <a:t> </a:t>
            </a:r>
            <a:r>
              <a:rPr lang="en-GB" sz="2400" dirty="0" err="1"/>
              <a:t>neki</a:t>
            </a:r>
            <a:r>
              <a:rPr lang="en-GB" sz="2400" dirty="0"/>
              <a:t> </a:t>
            </a:r>
            <a:r>
              <a:rPr lang="en-GB" sz="2400" dirty="0" err="1"/>
              <a:t>preduslovi</a:t>
            </a:r>
            <a:r>
              <a:rPr lang="en-GB" sz="2400" dirty="0"/>
              <a:t> da bi se to </a:t>
            </a:r>
            <a:r>
              <a:rPr lang="en-GB" sz="2400" dirty="0" err="1"/>
              <a:t>ostvarilo</a:t>
            </a:r>
            <a:r>
              <a:rPr lang="en-GB" sz="2400" dirty="0"/>
              <a:t>? </a:t>
            </a:r>
          </a:p>
          <a:p>
            <a:pPr lvl="1"/>
            <a:r>
              <a:rPr lang="en-GB" sz="2400" dirty="0"/>
              <a:t>U </a:t>
            </a:r>
            <a:r>
              <a:rPr lang="en-GB" sz="2400" dirty="0" err="1"/>
              <a:t>kolikoj</a:t>
            </a:r>
            <a:r>
              <a:rPr lang="en-GB" sz="2400" dirty="0"/>
              <a:t> </a:t>
            </a:r>
            <a:r>
              <a:rPr lang="en-GB" sz="2400" dirty="0" err="1"/>
              <a:t>mjeri</a:t>
            </a:r>
            <a:r>
              <a:rPr lang="en-GB" sz="2400" dirty="0"/>
              <a:t> </a:t>
            </a:r>
            <a:r>
              <a:rPr lang="en-GB" sz="2400" dirty="0" err="1"/>
              <a:t>dekarbonizacija</a:t>
            </a:r>
            <a:r>
              <a:rPr lang="en-GB" sz="2400" dirty="0"/>
              <a:t> 2050. </a:t>
            </a:r>
            <a:r>
              <a:rPr lang="en-GB" sz="2400" dirty="0" err="1"/>
              <a:t>godine</a:t>
            </a:r>
            <a:r>
              <a:rPr lang="en-GB" sz="2400" dirty="0"/>
              <a:t> </a:t>
            </a:r>
            <a:r>
              <a:rPr lang="en-GB" sz="2400" dirty="0" err="1"/>
              <a:t>može</a:t>
            </a:r>
            <a:r>
              <a:rPr lang="en-GB" sz="2400" dirty="0"/>
              <a:t> </a:t>
            </a:r>
            <a:r>
              <a:rPr lang="en-GB" sz="2400" dirty="0" err="1"/>
              <a:t>doprinijeti</a:t>
            </a:r>
            <a:r>
              <a:rPr lang="en-GB" sz="2400" dirty="0"/>
              <a:t> </a:t>
            </a:r>
            <a:r>
              <a:rPr lang="en-GB" sz="2400" dirty="0" err="1"/>
              <a:t>idealu</a:t>
            </a:r>
            <a:r>
              <a:rPr lang="en-GB" sz="2400" dirty="0"/>
              <a:t> „</a:t>
            </a:r>
            <a:r>
              <a:rPr lang="en-GB" sz="2400" dirty="0" err="1"/>
              <a:t>pristupačne</a:t>
            </a:r>
            <a:r>
              <a:rPr lang="en-GB" sz="2400" dirty="0"/>
              <a:t> </a:t>
            </a:r>
            <a:r>
              <a:rPr lang="en-GB" sz="2400" dirty="0" err="1"/>
              <a:t>energije</a:t>
            </a:r>
            <a:r>
              <a:rPr lang="en-GB" sz="2400" dirty="0"/>
              <a:t> za </a:t>
            </a:r>
            <a:r>
              <a:rPr lang="en-GB" sz="2400" dirty="0" err="1"/>
              <a:t>sve</a:t>
            </a:r>
            <a:r>
              <a:rPr lang="en-GB" sz="2400" dirty="0"/>
              <a:t> </a:t>
            </a:r>
            <a:r>
              <a:rPr lang="en-GB" sz="2400" dirty="0" err="1"/>
              <a:t>korisnike</a:t>
            </a:r>
            <a:r>
              <a:rPr lang="en-GB" sz="2400" dirty="0"/>
              <a:t>“? </a:t>
            </a:r>
          </a:p>
          <a:p>
            <a:pPr algn="just"/>
            <a:r>
              <a:rPr lang="en-GB" sz="2400" dirty="0"/>
              <a:t>U </a:t>
            </a:r>
            <a:r>
              <a:rPr lang="en-GB" sz="2400" dirty="0" err="1"/>
              <a:t>kolikoj</a:t>
            </a:r>
            <a:r>
              <a:rPr lang="en-GB" sz="2400" dirty="0"/>
              <a:t> </a:t>
            </a:r>
            <a:r>
              <a:rPr lang="en-GB" sz="2400" dirty="0" err="1"/>
              <a:t>mjeri</a:t>
            </a:r>
            <a:r>
              <a:rPr lang="en-GB" sz="2400" dirty="0"/>
              <a:t> </a:t>
            </a:r>
            <a:r>
              <a:rPr lang="en-GB" sz="2400" dirty="0" err="1"/>
              <a:t>ažuriranje</a:t>
            </a:r>
            <a:r>
              <a:rPr lang="en-GB" sz="2400" dirty="0"/>
              <a:t> </a:t>
            </a:r>
            <a:r>
              <a:rPr lang="en-GB" sz="2400" dirty="0" err="1"/>
              <a:t>projekcija</a:t>
            </a:r>
            <a:r>
              <a:rPr lang="en-GB" sz="2400" dirty="0"/>
              <a:t> za male </a:t>
            </a:r>
            <a:r>
              <a:rPr lang="en-GB" sz="2400" dirty="0" err="1"/>
              <a:t>konzume</a:t>
            </a:r>
            <a:r>
              <a:rPr lang="en-GB" sz="2400" dirty="0"/>
              <a:t> </a:t>
            </a:r>
            <a:r>
              <a:rPr lang="en-GB" sz="2400" dirty="0" err="1"/>
              <a:t>kakav</a:t>
            </a:r>
            <a:r>
              <a:rPr lang="en-GB" sz="2400" dirty="0"/>
              <a:t> je </a:t>
            </a:r>
            <a:r>
              <a:rPr lang="en-GB" sz="2400" dirty="0" err="1"/>
              <a:t>Crna</a:t>
            </a:r>
            <a:r>
              <a:rPr lang="en-GB" sz="2400" dirty="0"/>
              <a:t> Gora </a:t>
            </a:r>
            <a:r>
              <a:rPr lang="en-GB" sz="2400" dirty="0" err="1"/>
              <a:t>ima</a:t>
            </a:r>
            <a:r>
              <a:rPr lang="en-GB" sz="2400" dirty="0"/>
              <a:t> </a:t>
            </a:r>
            <a:r>
              <a:rPr lang="en-GB" sz="2400" dirty="0" err="1"/>
              <a:t>uticaj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strategije</a:t>
            </a:r>
            <a:r>
              <a:rPr lang="en-GB" sz="2400" dirty="0"/>
              <a:t> </a:t>
            </a:r>
            <a:r>
              <a:rPr lang="en-GB" sz="2400" dirty="0" err="1"/>
              <a:t>razvoja</a:t>
            </a:r>
            <a:r>
              <a:rPr lang="en-GB" sz="2400" dirty="0"/>
              <a:t> </a:t>
            </a:r>
            <a:r>
              <a:rPr lang="en-GB" sz="2400" dirty="0" err="1"/>
              <a:t>energetike</a:t>
            </a:r>
            <a:r>
              <a:rPr lang="en-GB" sz="2400" dirty="0"/>
              <a:t>? </a:t>
            </a:r>
          </a:p>
          <a:p>
            <a:pPr lvl="1"/>
            <a:r>
              <a:rPr lang="en-GB" sz="2400" dirty="0"/>
              <a:t>Da li je </a:t>
            </a:r>
            <a:r>
              <a:rPr lang="en-GB" sz="2400" dirty="0" err="1"/>
              <a:t>zadržavanje</a:t>
            </a:r>
            <a:r>
              <a:rPr lang="en-GB" sz="2400" dirty="0"/>
              <a:t> </a:t>
            </a:r>
            <a:r>
              <a:rPr lang="en-GB" sz="2400" dirty="0" err="1"/>
              <a:t>postojeće</a:t>
            </a:r>
            <a:r>
              <a:rPr lang="en-GB" sz="2400" dirty="0"/>
              <a:t> </a:t>
            </a:r>
            <a:r>
              <a:rPr lang="en-GB" sz="2400" dirty="0" err="1"/>
              <a:t>frekvencija</a:t>
            </a:r>
            <a:r>
              <a:rPr lang="en-GB" sz="2400" dirty="0"/>
              <a:t> </a:t>
            </a:r>
            <a:r>
              <a:rPr lang="en-GB" sz="2400" dirty="0" err="1"/>
              <a:t>ažuriranja</a:t>
            </a:r>
            <a:r>
              <a:rPr lang="en-GB" sz="2400" dirty="0"/>
              <a:t> </a:t>
            </a:r>
            <a:r>
              <a:rPr lang="en-GB" sz="2400" dirty="0" err="1"/>
              <a:t>strateških</a:t>
            </a:r>
            <a:r>
              <a:rPr lang="en-GB" sz="2400" dirty="0"/>
              <a:t> </a:t>
            </a:r>
            <a:r>
              <a:rPr lang="en-GB" sz="2400" dirty="0" err="1"/>
              <a:t>dokumenata</a:t>
            </a:r>
            <a:r>
              <a:rPr lang="en-GB" sz="2400" dirty="0"/>
              <a:t> </a:t>
            </a:r>
            <a:r>
              <a:rPr lang="en-GB" sz="2400" dirty="0" err="1"/>
              <a:t>opravdano</a:t>
            </a:r>
            <a:r>
              <a:rPr lang="en-GB" sz="2400" dirty="0"/>
              <a:t>?</a:t>
            </a:r>
          </a:p>
          <a:p>
            <a:pPr algn="just"/>
            <a:r>
              <a:rPr lang="en-GB" sz="2400" dirty="0"/>
              <a:t>Koji </a:t>
            </a:r>
            <a:r>
              <a:rPr lang="en-GB" sz="2400" dirty="0" err="1"/>
              <a:t>su</a:t>
            </a:r>
            <a:r>
              <a:rPr lang="en-GB" sz="2400" dirty="0"/>
              <a:t> to </a:t>
            </a:r>
            <a:r>
              <a:rPr lang="en-GB" sz="2400" dirty="0" err="1"/>
              <a:t>indikatori</a:t>
            </a:r>
            <a:r>
              <a:rPr lang="en-GB" sz="2400" dirty="0"/>
              <a:t> </a:t>
            </a:r>
            <a:r>
              <a:rPr lang="en-GB" sz="2400" dirty="0" err="1"/>
              <a:t>načina</a:t>
            </a:r>
            <a:r>
              <a:rPr lang="en-GB" sz="2400" dirty="0"/>
              <a:t> </a:t>
            </a:r>
            <a:r>
              <a:rPr lang="en-GB" sz="2400" dirty="0" err="1"/>
              <a:t>korišćenja</a:t>
            </a:r>
            <a:r>
              <a:rPr lang="en-GB" sz="2400" dirty="0"/>
              <a:t> </a:t>
            </a:r>
            <a:r>
              <a:rPr lang="en-GB" sz="2400" dirty="0" err="1"/>
              <a:t>energije</a:t>
            </a:r>
            <a:r>
              <a:rPr lang="en-GB" sz="2400" dirty="0"/>
              <a:t> </a:t>
            </a:r>
            <a:r>
              <a:rPr lang="en-GB" sz="2400" dirty="0" err="1"/>
              <a:t>pouzdaniji</a:t>
            </a:r>
            <a:r>
              <a:rPr lang="en-GB" sz="2400" dirty="0"/>
              <a:t> u </a:t>
            </a:r>
            <a:r>
              <a:rPr lang="en-GB" sz="2400" dirty="0" err="1"/>
              <a:t>odnosu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uobičajeno</a:t>
            </a:r>
            <a:r>
              <a:rPr lang="en-GB" sz="2400" dirty="0"/>
              <a:t> </a:t>
            </a:r>
            <a:r>
              <a:rPr lang="en-GB" sz="2400" dirty="0" err="1"/>
              <a:t>korišćenje</a:t>
            </a:r>
            <a:r>
              <a:rPr lang="en-GB" sz="2400" dirty="0"/>
              <a:t> </a:t>
            </a:r>
            <a:r>
              <a:rPr lang="en-GB" sz="2400" dirty="0" err="1"/>
              <a:t>energetske</a:t>
            </a:r>
            <a:r>
              <a:rPr lang="en-GB" sz="2400" dirty="0"/>
              <a:t> </a:t>
            </a:r>
            <a:r>
              <a:rPr lang="en-GB" sz="2400" dirty="0" err="1"/>
              <a:t>intenzivnosti</a:t>
            </a:r>
            <a:r>
              <a:rPr lang="en-GB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918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31A59-F7A7-42FE-B722-B3ED4F8A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Značaj</a:t>
            </a:r>
            <a:r>
              <a:rPr lang="en-GB" dirty="0"/>
              <a:t> </a:t>
            </a:r>
            <a:r>
              <a:rPr lang="en-GB" dirty="0" err="1"/>
              <a:t>dugoročne</a:t>
            </a:r>
            <a:r>
              <a:rPr lang="en-GB" dirty="0"/>
              <a:t> </a:t>
            </a:r>
            <a:r>
              <a:rPr lang="en-GB" dirty="0" err="1"/>
              <a:t>prognoze</a:t>
            </a:r>
            <a:r>
              <a:rPr lang="en-GB" dirty="0"/>
              <a:t> </a:t>
            </a:r>
            <a:r>
              <a:rPr lang="en-GB" dirty="0" err="1"/>
              <a:t>energetskih</a:t>
            </a:r>
            <a:r>
              <a:rPr lang="en-GB" dirty="0"/>
              <a:t> </a:t>
            </a:r>
            <a:r>
              <a:rPr lang="en-GB" dirty="0" err="1"/>
              <a:t>potreba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121F-9878-4281-A94D-42DE46D0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Energetske</a:t>
            </a:r>
            <a:r>
              <a:rPr lang="en-GB" dirty="0"/>
              <a:t> </a:t>
            </a:r>
            <a:r>
              <a:rPr lang="en-GB" dirty="0" err="1"/>
              <a:t>potrebe</a:t>
            </a:r>
            <a:r>
              <a:rPr lang="en-GB" dirty="0"/>
              <a:t> </a:t>
            </a:r>
            <a:r>
              <a:rPr lang="en-GB" dirty="0" err="1"/>
              <a:t>društva</a:t>
            </a:r>
            <a:r>
              <a:rPr lang="en-GB" dirty="0"/>
              <a:t> </a:t>
            </a:r>
            <a:r>
              <a:rPr lang="en-GB" dirty="0" err="1"/>
              <a:t>predstavljaju</a:t>
            </a:r>
            <a:r>
              <a:rPr lang="en-GB" dirty="0"/>
              <a:t> </a:t>
            </a:r>
            <a:r>
              <a:rPr lang="en-GB" dirty="0" err="1"/>
              <a:t>jedan</a:t>
            </a:r>
            <a:r>
              <a:rPr lang="en-GB" dirty="0"/>
              <a:t> od </a:t>
            </a:r>
            <a:r>
              <a:rPr lang="en-GB" dirty="0" err="1"/>
              <a:t>osnovnih</a:t>
            </a:r>
            <a:r>
              <a:rPr lang="en-GB" dirty="0"/>
              <a:t> </a:t>
            </a:r>
            <a:r>
              <a:rPr lang="en-GB" dirty="0" err="1"/>
              <a:t>indikatora</a:t>
            </a:r>
            <a:r>
              <a:rPr lang="en-GB" dirty="0"/>
              <a:t> </a:t>
            </a:r>
            <a:r>
              <a:rPr lang="en-GB" dirty="0" err="1"/>
              <a:t>njegove</a:t>
            </a:r>
            <a:r>
              <a:rPr lang="en-GB" dirty="0"/>
              <a:t> </a:t>
            </a:r>
            <a:r>
              <a:rPr lang="en-GB" dirty="0" err="1"/>
              <a:t>razvojenosti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kvaliteta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 </a:t>
            </a:r>
            <a:r>
              <a:rPr lang="en-GB" dirty="0" err="1"/>
              <a:t>njegovih</a:t>
            </a:r>
            <a:r>
              <a:rPr lang="en-GB" dirty="0"/>
              <a:t> </a:t>
            </a:r>
            <a:r>
              <a:rPr lang="en-GB" dirty="0" err="1"/>
              <a:t>članova</a:t>
            </a:r>
            <a:r>
              <a:rPr lang="en-GB" dirty="0"/>
              <a:t>.</a:t>
            </a:r>
          </a:p>
          <a:p>
            <a:r>
              <a:rPr lang="hr-HR" dirty="0"/>
              <a:t>Planiranje energetskih potreba na dugi rok polazna je pretpostavka za izradu strateških dokumenata</a:t>
            </a:r>
            <a:r>
              <a:rPr lang="en-GB" dirty="0"/>
              <a:t>:</a:t>
            </a:r>
          </a:p>
          <a:p>
            <a:pPr lvl="1"/>
            <a:r>
              <a:rPr lang="hr-HR" dirty="0"/>
              <a:t>energetskih</a:t>
            </a:r>
            <a:endParaRPr lang="en-GB" dirty="0"/>
          </a:p>
          <a:p>
            <a:pPr lvl="1"/>
            <a:r>
              <a:rPr lang="en-GB" dirty="0"/>
              <a:t>o </a:t>
            </a:r>
            <a:r>
              <a:rPr lang="hr-HR" dirty="0"/>
              <a:t>stanj</a:t>
            </a:r>
            <a:r>
              <a:rPr lang="en-GB" dirty="0"/>
              <a:t>u</a:t>
            </a:r>
            <a:r>
              <a:rPr lang="hr-HR" dirty="0"/>
              <a:t> životne sredine</a:t>
            </a:r>
            <a:endParaRPr lang="en-GB" dirty="0"/>
          </a:p>
          <a:p>
            <a:pPr lvl="1"/>
            <a:r>
              <a:rPr lang="hr-HR" dirty="0"/>
              <a:t>prostorno planskih</a:t>
            </a:r>
            <a:endParaRPr lang="en-GB" dirty="0"/>
          </a:p>
          <a:p>
            <a:pPr lvl="1"/>
            <a:r>
              <a:rPr lang="hr-HR" dirty="0"/>
              <a:t>opštih razvojnih planova jedne države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189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99FF-57AF-47DE-85E1-6E0A81A9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Prognostički</a:t>
            </a:r>
            <a:r>
              <a:rPr lang="en-GB" dirty="0"/>
              <a:t> </a:t>
            </a:r>
            <a:r>
              <a:rPr lang="en-GB" dirty="0" err="1"/>
              <a:t>modeli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3DDBE-86BB-4FD2-9E1C-6B9B15450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Osnovni</a:t>
            </a:r>
            <a:r>
              <a:rPr lang="en-GB" dirty="0"/>
              <a:t> </a:t>
            </a:r>
            <a:r>
              <a:rPr lang="en-GB" dirty="0" err="1"/>
              <a:t>koncepti</a:t>
            </a:r>
            <a:r>
              <a:rPr lang="en-GB" dirty="0"/>
              <a:t>:</a:t>
            </a:r>
          </a:p>
          <a:p>
            <a:r>
              <a:rPr lang="en-GB" dirty="0" err="1"/>
              <a:t>ekonometrijski</a:t>
            </a:r>
            <a:endParaRPr lang="en-GB" dirty="0"/>
          </a:p>
          <a:p>
            <a:r>
              <a:rPr lang="en-GB" dirty="0" err="1"/>
              <a:t>koncept</a:t>
            </a:r>
            <a:r>
              <a:rPr lang="en-GB" dirty="0"/>
              <a:t> </a:t>
            </a:r>
            <a:r>
              <a:rPr lang="en-GB" dirty="0" err="1"/>
              <a:t>procjene</a:t>
            </a:r>
            <a:r>
              <a:rPr lang="en-GB" dirty="0"/>
              <a:t> </a:t>
            </a:r>
            <a:r>
              <a:rPr lang="en-GB" dirty="0" err="1"/>
              <a:t>potreba</a:t>
            </a:r>
            <a:r>
              <a:rPr lang="en-GB" dirty="0"/>
              <a:t> </a:t>
            </a:r>
            <a:r>
              <a:rPr lang="en-GB" dirty="0" err="1"/>
              <a:t>krajnjih</a:t>
            </a:r>
            <a:r>
              <a:rPr lang="en-GB" dirty="0"/>
              <a:t> </a:t>
            </a:r>
            <a:r>
              <a:rPr lang="en-GB" dirty="0" err="1"/>
              <a:t>korisnika</a:t>
            </a:r>
            <a:r>
              <a:rPr lang="en-GB" dirty="0"/>
              <a:t> </a:t>
            </a:r>
            <a:r>
              <a:rPr lang="en-GB" dirty="0" err="1"/>
              <a:t>i</a:t>
            </a:r>
            <a:endParaRPr lang="en-GB" dirty="0"/>
          </a:p>
          <a:p>
            <a:r>
              <a:rPr lang="en-GB" dirty="0" err="1"/>
              <a:t>koncept</a:t>
            </a:r>
            <a:r>
              <a:rPr lang="en-GB" dirty="0"/>
              <a:t> </a:t>
            </a:r>
            <a:r>
              <a:rPr lang="en-GB" dirty="0" err="1"/>
              <a:t>scenarija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88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IZAZOVI TRADICIONALNIH PROGNOSTIČKIH MODELA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Generalni izazovi vezani za zemlje u razvoju </a:t>
            </a:r>
            <a:endParaRPr lang="en-GB" dirty="0"/>
          </a:p>
          <a:p>
            <a:r>
              <a:rPr lang="en-NZ" dirty="0" err="1"/>
              <a:t>Razumijevanje</a:t>
            </a:r>
            <a:r>
              <a:rPr lang="en-NZ" dirty="0"/>
              <a:t> </a:t>
            </a:r>
            <a:r>
              <a:rPr lang="en-NZ" dirty="0" err="1"/>
              <a:t>prirode</a:t>
            </a:r>
            <a:r>
              <a:rPr lang="en-NZ" dirty="0"/>
              <a:t> </a:t>
            </a:r>
            <a:r>
              <a:rPr lang="en-NZ" dirty="0" err="1"/>
              <a:t>potrošnje</a:t>
            </a:r>
            <a:r>
              <a:rPr lang="en-NZ" dirty="0"/>
              <a:t> </a:t>
            </a:r>
          </a:p>
          <a:p>
            <a:r>
              <a:rPr lang="en-NZ" dirty="0" err="1"/>
              <a:t>Neizvjesnost</a:t>
            </a:r>
            <a:r>
              <a:rPr lang="en-NZ" dirty="0"/>
              <a:t> </a:t>
            </a:r>
            <a:r>
              <a:rPr lang="en-NZ" dirty="0" err="1"/>
              <a:t>okruženja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07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320E8A-CA69-4F6C-90F5-B4FFFDD8F7CE}"/>
              </a:ext>
            </a:extLst>
          </p:cNvPr>
          <p:cNvSpPr/>
          <p:nvPr/>
        </p:nvSpPr>
        <p:spPr>
          <a:xfrm>
            <a:off x="932507" y="1295400"/>
            <a:ext cx="10963745" cy="504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31A59-F7A7-42FE-B722-B3ED4F8A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Prognostički</a:t>
            </a:r>
            <a:r>
              <a:rPr lang="en-GB" dirty="0"/>
              <a:t> </a:t>
            </a:r>
            <a:r>
              <a:rPr lang="en-GB" dirty="0" err="1"/>
              <a:t>modeli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primjeru</a:t>
            </a:r>
            <a:r>
              <a:rPr lang="en-GB" dirty="0"/>
              <a:t> </a:t>
            </a:r>
            <a:r>
              <a:rPr lang="en-GB" dirty="0" err="1"/>
              <a:t>Crne</a:t>
            </a:r>
            <a:r>
              <a:rPr lang="en-GB" dirty="0"/>
              <a:t> Gore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121F-9878-4281-A94D-42DE46D0D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460" y="5745480"/>
            <a:ext cx="9829800" cy="648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i="1" dirty="0" err="1"/>
              <a:t>Scenariji</a:t>
            </a:r>
            <a:r>
              <a:rPr lang="en-GB" sz="1600" i="1" dirty="0"/>
              <a:t> </a:t>
            </a:r>
            <a:r>
              <a:rPr lang="en-GB" sz="1600" i="1" dirty="0" err="1"/>
              <a:t>potrošnje</a:t>
            </a:r>
            <a:r>
              <a:rPr lang="en-GB" sz="1600" i="1" dirty="0"/>
              <a:t> </a:t>
            </a:r>
            <a:r>
              <a:rPr lang="en-GB" sz="1600" i="1" dirty="0" err="1"/>
              <a:t>finalne</a:t>
            </a:r>
            <a:r>
              <a:rPr lang="en-GB" sz="1600" i="1" dirty="0"/>
              <a:t> </a:t>
            </a:r>
            <a:r>
              <a:rPr lang="en-GB" sz="1600" i="1" dirty="0" err="1"/>
              <a:t>energije</a:t>
            </a:r>
            <a:r>
              <a:rPr lang="en-GB" sz="1600" i="1" dirty="0"/>
              <a:t> - </a:t>
            </a:r>
            <a:r>
              <a:rPr lang="en-GB" sz="1600" i="1" dirty="0" err="1"/>
              <a:t>realizacija</a:t>
            </a:r>
            <a:r>
              <a:rPr lang="en-GB" sz="1600" i="1" dirty="0"/>
              <a:t> (2000-2013) </a:t>
            </a:r>
            <a:r>
              <a:rPr lang="en-GB" sz="1600" i="1" dirty="0" err="1"/>
              <a:t>i</a:t>
            </a:r>
            <a:r>
              <a:rPr lang="en-GB" sz="1600" i="1" dirty="0"/>
              <a:t> </a:t>
            </a:r>
            <a:r>
              <a:rPr lang="en-GB" sz="1600" i="1" dirty="0" err="1"/>
              <a:t>prognoza</a:t>
            </a:r>
            <a:r>
              <a:rPr lang="en-GB" sz="1600" i="1" dirty="0"/>
              <a:t> do 2030. </a:t>
            </a:r>
            <a:r>
              <a:rPr lang="en-GB" sz="1600" i="1" dirty="0" err="1"/>
              <a:t>godine</a:t>
            </a:r>
            <a:r>
              <a:rPr lang="en-GB" sz="1600" i="1" dirty="0"/>
              <a:t>, (PJ), </a:t>
            </a:r>
            <a:r>
              <a:rPr lang="en-GB" sz="1600" i="1" dirty="0" err="1"/>
              <a:t>prema</a:t>
            </a:r>
            <a:r>
              <a:rPr lang="en-GB" sz="1600" i="1" dirty="0"/>
              <a:t> </a:t>
            </a:r>
            <a:r>
              <a:rPr lang="en-GB" sz="1600" b="1" i="1" dirty="0" err="1"/>
              <a:t>Startegiji</a:t>
            </a:r>
            <a:r>
              <a:rPr lang="en-GB" sz="1600" b="1" i="1" dirty="0"/>
              <a:t> </a:t>
            </a:r>
            <a:r>
              <a:rPr lang="en-GB" sz="1600" b="1" i="1" dirty="0" err="1"/>
              <a:t>razvoja</a:t>
            </a:r>
            <a:r>
              <a:rPr lang="en-GB" sz="1600" b="1" i="1" dirty="0"/>
              <a:t> </a:t>
            </a:r>
            <a:r>
              <a:rPr lang="en-GB" sz="1600" b="1" i="1" dirty="0" err="1"/>
              <a:t>energetike</a:t>
            </a:r>
            <a:r>
              <a:rPr lang="en-GB" sz="1600" b="1" i="1" dirty="0"/>
              <a:t> </a:t>
            </a:r>
            <a:r>
              <a:rPr lang="en-GB" sz="1600" b="1" i="1" dirty="0" err="1"/>
              <a:t>Crne</a:t>
            </a:r>
            <a:r>
              <a:rPr lang="en-GB" sz="1600" b="1" i="1" dirty="0"/>
              <a:t> Gore do 2030. </a:t>
            </a:r>
            <a:r>
              <a:rPr lang="en-GB" sz="1600" b="1" i="1" dirty="0" err="1"/>
              <a:t>godine</a:t>
            </a:r>
            <a:endParaRPr lang="en-GB" sz="1600" b="1" i="1" dirty="0"/>
          </a:p>
          <a:p>
            <a:pPr algn="ctr"/>
            <a:endParaRPr lang="en-GB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09DC2-F32B-4659-81DA-6173E845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48" y="1424940"/>
            <a:ext cx="8551103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3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320E8A-CA69-4F6C-90F5-B4FFFDD8F7CE}"/>
              </a:ext>
            </a:extLst>
          </p:cNvPr>
          <p:cNvSpPr/>
          <p:nvPr/>
        </p:nvSpPr>
        <p:spPr>
          <a:xfrm>
            <a:off x="932507" y="1295400"/>
            <a:ext cx="10963745" cy="504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31A59-F7A7-42FE-B722-B3ED4F8A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Prognostički</a:t>
            </a:r>
            <a:r>
              <a:rPr lang="en-GB" dirty="0"/>
              <a:t> </a:t>
            </a:r>
            <a:r>
              <a:rPr lang="en-GB" dirty="0" err="1"/>
              <a:t>modeli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primjeru</a:t>
            </a:r>
            <a:r>
              <a:rPr lang="en-GB" dirty="0"/>
              <a:t> </a:t>
            </a:r>
            <a:r>
              <a:rPr lang="en-GB" dirty="0" err="1"/>
              <a:t>Crne</a:t>
            </a:r>
            <a:r>
              <a:rPr lang="en-GB" dirty="0"/>
              <a:t> Gore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A121F-9878-4281-A94D-42DE46D0D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303" y="5745480"/>
            <a:ext cx="9153054" cy="648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i="1" dirty="0" err="1"/>
              <a:t>Scenariji</a:t>
            </a:r>
            <a:r>
              <a:rPr lang="en-GB" sz="1600" i="1" dirty="0"/>
              <a:t> </a:t>
            </a:r>
            <a:r>
              <a:rPr lang="en-GB" sz="1600" i="1" dirty="0" err="1"/>
              <a:t>potrošnje</a:t>
            </a:r>
            <a:r>
              <a:rPr lang="en-GB" sz="1600" i="1" dirty="0"/>
              <a:t> </a:t>
            </a:r>
            <a:r>
              <a:rPr lang="en-GB" sz="1600" i="1" dirty="0" err="1"/>
              <a:t>finalne</a:t>
            </a:r>
            <a:r>
              <a:rPr lang="en-GB" sz="1600" i="1" dirty="0"/>
              <a:t> </a:t>
            </a:r>
            <a:r>
              <a:rPr lang="en-GB" sz="1600" i="1" dirty="0" err="1"/>
              <a:t>energije</a:t>
            </a:r>
            <a:r>
              <a:rPr lang="en-GB" sz="1600" i="1" dirty="0"/>
              <a:t> - </a:t>
            </a:r>
            <a:r>
              <a:rPr lang="en-GB" sz="1600" i="1" dirty="0" err="1"/>
              <a:t>realizacija</a:t>
            </a:r>
            <a:r>
              <a:rPr lang="en-GB" sz="1600" i="1" dirty="0"/>
              <a:t> (2000-2003) </a:t>
            </a:r>
            <a:r>
              <a:rPr lang="en-GB" sz="1600" i="1" dirty="0" err="1"/>
              <a:t>i</a:t>
            </a:r>
            <a:r>
              <a:rPr lang="en-GB" sz="1600" i="1" dirty="0"/>
              <a:t> </a:t>
            </a:r>
            <a:r>
              <a:rPr lang="en-GB" sz="1600" i="1" dirty="0" err="1"/>
              <a:t>prognoza</a:t>
            </a:r>
            <a:r>
              <a:rPr lang="en-GB" sz="1600" i="1" dirty="0"/>
              <a:t> do 2025. </a:t>
            </a:r>
            <a:r>
              <a:rPr lang="en-GB" sz="1600" i="1" dirty="0" err="1"/>
              <a:t>godine</a:t>
            </a:r>
            <a:r>
              <a:rPr lang="en-GB" sz="1600" i="1" dirty="0"/>
              <a:t>, (PJ), </a:t>
            </a:r>
            <a:r>
              <a:rPr lang="en-GB" sz="1600" i="1" dirty="0" err="1"/>
              <a:t>prema</a:t>
            </a:r>
            <a:r>
              <a:rPr lang="en-GB" sz="1600" i="1" dirty="0"/>
              <a:t> </a:t>
            </a:r>
            <a:r>
              <a:rPr lang="en-GB" sz="1600" b="1" i="1" dirty="0" err="1"/>
              <a:t>Startegiji</a:t>
            </a:r>
            <a:r>
              <a:rPr lang="en-GB" sz="1600" b="1" i="1" dirty="0"/>
              <a:t> </a:t>
            </a:r>
            <a:r>
              <a:rPr lang="en-GB" sz="1600" b="1" i="1" dirty="0" err="1"/>
              <a:t>razvoja</a:t>
            </a:r>
            <a:r>
              <a:rPr lang="en-GB" sz="1600" b="1" i="1" dirty="0"/>
              <a:t> </a:t>
            </a:r>
            <a:r>
              <a:rPr lang="en-GB" sz="1600" b="1" i="1" dirty="0" err="1"/>
              <a:t>energetike</a:t>
            </a:r>
            <a:r>
              <a:rPr lang="en-GB" sz="1600" b="1" i="1" dirty="0"/>
              <a:t> </a:t>
            </a:r>
            <a:r>
              <a:rPr lang="en-GB" sz="1600" b="1" i="1" dirty="0" err="1"/>
              <a:t>Crne</a:t>
            </a:r>
            <a:r>
              <a:rPr lang="en-GB" sz="1600" b="1" i="1" dirty="0"/>
              <a:t> Gore do 2025. </a:t>
            </a:r>
            <a:r>
              <a:rPr lang="en-GB" sz="1600" b="1" i="1" dirty="0" err="1"/>
              <a:t>godine</a:t>
            </a:r>
            <a:endParaRPr lang="en-GB" sz="1600" b="1" i="1" dirty="0"/>
          </a:p>
          <a:p>
            <a:pPr algn="ctr"/>
            <a:endParaRPr lang="en-GB" sz="16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D2E66-7779-491B-97F1-D0CB03543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987" y="1574795"/>
            <a:ext cx="6558978" cy="39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73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135-8E48-4FE4-BCB8-52D89EF2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NOVI PRISTUPI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1953D-C007-4644-BC1B-FF9CF7DF7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Hibridni</a:t>
            </a:r>
            <a:r>
              <a:rPr lang="en-GB" dirty="0"/>
              <a:t> </a:t>
            </a:r>
            <a:r>
              <a:rPr lang="en-GB" dirty="0" err="1"/>
              <a:t>modeli</a:t>
            </a:r>
            <a:endParaRPr lang="en-GB" dirty="0"/>
          </a:p>
          <a:p>
            <a:pPr lvl="1"/>
            <a:r>
              <a:rPr lang="en-NZ" dirty="0" err="1"/>
              <a:t>Npr</a:t>
            </a:r>
            <a:r>
              <a:rPr lang="en-NZ" dirty="0"/>
              <a:t>. </a:t>
            </a:r>
            <a:r>
              <a:rPr lang="sv-SE" dirty="0"/>
              <a:t>DNV-ova Prognoza energetske tranzicije 2020</a:t>
            </a:r>
          </a:p>
          <a:p>
            <a:pPr lvl="2"/>
            <a:r>
              <a:rPr lang="sv-SE" dirty="0"/>
              <a:t>Prihvatanje jednog najvjerovatnijeg ili željenog scenarija kojim se otklanjanju  pojedine neizvjesnosti procjene potreba krajnjih korisnika, </a:t>
            </a:r>
          </a:p>
          <a:p>
            <a:pPr lvl="2"/>
            <a:r>
              <a:rPr lang="sv-SE" dirty="0"/>
              <a:t>zadržava se složeni sintetički model.</a:t>
            </a:r>
          </a:p>
          <a:p>
            <a:pPr lvl="2"/>
            <a:r>
              <a:rPr lang="sv-SE" dirty="0"/>
              <a:t>Konkretno:</a:t>
            </a:r>
          </a:p>
          <a:p>
            <a:pPr lvl="3"/>
            <a:r>
              <a:rPr lang="en-NZ" dirty="0"/>
              <a:t>2034. </a:t>
            </a:r>
            <a:r>
              <a:rPr lang="en-NZ" dirty="0" err="1"/>
              <a:t>godine</a:t>
            </a:r>
            <a:r>
              <a:rPr lang="en-NZ" dirty="0"/>
              <a:t> </a:t>
            </a:r>
            <a:r>
              <a:rPr lang="en-NZ" dirty="0" err="1"/>
              <a:t>doći</a:t>
            </a:r>
            <a:r>
              <a:rPr lang="en-NZ" dirty="0"/>
              <a:t> do </a:t>
            </a:r>
            <a:r>
              <a:rPr lang="en-NZ" dirty="0" err="1"/>
              <a:t>dekaplovanja</a:t>
            </a:r>
            <a:r>
              <a:rPr lang="en-NZ" dirty="0"/>
              <a:t> </a:t>
            </a:r>
            <a:r>
              <a:rPr lang="en-NZ" dirty="0" err="1"/>
              <a:t>trendova</a:t>
            </a:r>
            <a:r>
              <a:rPr lang="en-NZ" dirty="0"/>
              <a:t> </a:t>
            </a:r>
            <a:r>
              <a:rPr lang="en-NZ" dirty="0" err="1"/>
              <a:t>ekonomskog</a:t>
            </a:r>
            <a:r>
              <a:rPr lang="en-NZ" dirty="0"/>
              <a:t> </a:t>
            </a:r>
            <a:r>
              <a:rPr lang="en-NZ" dirty="0" err="1"/>
              <a:t>rasta</a:t>
            </a:r>
            <a:r>
              <a:rPr lang="en-NZ" dirty="0"/>
              <a:t> </a:t>
            </a:r>
            <a:r>
              <a:rPr lang="en-NZ" dirty="0" err="1"/>
              <a:t>i</a:t>
            </a:r>
            <a:r>
              <a:rPr lang="en-NZ" dirty="0"/>
              <a:t> </a:t>
            </a:r>
            <a:r>
              <a:rPr lang="en-NZ" dirty="0" err="1"/>
              <a:t>rasta</a:t>
            </a:r>
            <a:r>
              <a:rPr lang="en-NZ" dirty="0"/>
              <a:t> </a:t>
            </a:r>
            <a:r>
              <a:rPr lang="en-NZ" dirty="0" err="1"/>
              <a:t>potražnje</a:t>
            </a:r>
            <a:r>
              <a:rPr lang="en-NZ" dirty="0"/>
              <a:t> za </a:t>
            </a:r>
            <a:r>
              <a:rPr lang="en-NZ" dirty="0" err="1"/>
              <a:t>energijom</a:t>
            </a:r>
            <a:r>
              <a:rPr lang="en-NZ" dirty="0"/>
              <a:t> </a:t>
            </a:r>
            <a:r>
              <a:rPr lang="en-NZ" dirty="0" err="1"/>
              <a:t>na</a:t>
            </a:r>
            <a:r>
              <a:rPr lang="en-NZ" dirty="0"/>
              <a:t> </a:t>
            </a:r>
            <a:r>
              <a:rPr lang="en-NZ" dirty="0" err="1"/>
              <a:t>globalnom</a:t>
            </a:r>
            <a:r>
              <a:rPr lang="en-NZ" dirty="0"/>
              <a:t> </a:t>
            </a:r>
            <a:r>
              <a:rPr lang="en-NZ" dirty="0" err="1"/>
              <a:t>nivou</a:t>
            </a:r>
            <a:endParaRPr lang="en-NZ" dirty="0"/>
          </a:p>
          <a:p>
            <a:pPr lvl="3"/>
            <a:r>
              <a:rPr lang="en-NZ" dirty="0" err="1"/>
              <a:t>intenzivna</a:t>
            </a:r>
            <a:r>
              <a:rPr lang="en-NZ" dirty="0"/>
              <a:t> </a:t>
            </a:r>
            <a:r>
              <a:rPr lang="en-NZ" dirty="0" err="1"/>
              <a:t>elektrifikacija</a:t>
            </a:r>
            <a:r>
              <a:rPr lang="en-NZ" dirty="0"/>
              <a:t> </a:t>
            </a:r>
            <a:r>
              <a:rPr lang="en-NZ" dirty="0" err="1"/>
              <a:t>saobraćaja</a:t>
            </a:r>
            <a:r>
              <a:rPr lang="en-NZ" dirty="0"/>
              <a:t> (u </a:t>
            </a:r>
            <a:r>
              <a:rPr lang="en-NZ" dirty="0" err="1"/>
              <a:t>prvim</a:t>
            </a:r>
            <a:r>
              <a:rPr lang="en-NZ" dirty="0"/>
              <a:t> </a:t>
            </a:r>
            <a:r>
              <a:rPr lang="en-NZ" dirty="0" err="1"/>
              <a:t>fazama</a:t>
            </a:r>
            <a:r>
              <a:rPr lang="en-NZ" dirty="0"/>
              <a:t> </a:t>
            </a:r>
            <a:r>
              <a:rPr lang="en-NZ" dirty="0" err="1"/>
              <a:t>dominantno</a:t>
            </a:r>
            <a:r>
              <a:rPr lang="en-NZ" dirty="0"/>
              <a:t> </a:t>
            </a:r>
            <a:r>
              <a:rPr lang="en-NZ" dirty="0" err="1"/>
              <a:t>kopnenog</a:t>
            </a:r>
            <a:r>
              <a:rPr lang="en-NZ" dirty="0"/>
              <a:t>), </a:t>
            </a:r>
            <a:r>
              <a:rPr lang="en-NZ" dirty="0" err="1"/>
              <a:t>koja</a:t>
            </a:r>
            <a:r>
              <a:rPr lang="en-NZ" dirty="0"/>
              <a:t> </a:t>
            </a:r>
            <a:r>
              <a:rPr lang="en-NZ" dirty="0" err="1"/>
              <a:t>uzrokuje</a:t>
            </a:r>
            <a:r>
              <a:rPr lang="en-NZ" dirty="0"/>
              <a:t> </a:t>
            </a:r>
            <a:r>
              <a:rPr lang="en-NZ" dirty="0" err="1"/>
              <a:t>dinamičnu</a:t>
            </a:r>
            <a:r>
              <a:rPr lang="en-NZ" dirty="0"/>
              <a:t> </a:t>
            </a:r>
            <a:r>
              <a:rPr lang="en-NZ" dirty="0" err="1"/>
              <a:t>internu</a:t>
            </a:r>
            <a:r>
              <a:rPr lang="en-NZ" dirty="0"/>
              <a:t> </a:t>
            </a:r>
            <a:r>
              <a:rPr lang="en-NZ" dirty="0" err="1"/>
              <a:t>preraspodjelu</a:t>
            </a:r>
            <a:r>
              <a:rPr lang="en-NZ" dirty="0"/>
              <a:t> </a:t>
            </a:r>
            <a:r>
              <a:rPr lang="en-NZ" dirty="0" err="1"/>
              <a:t>segmenata</a:t>
            </a:r>
            <a:r>
              <a:rPr lang="en-NZ" dirty="0"/>
              <a:t> </a:t>
            </a:r>
            <a:r>
              <a:rPr lang="en-NZ" dirty="0" err="1"/>
              <a:t>energetske</a:t>
            </a:r>
            <a:r>
              <a:rPr lang="en-NZ" dirty="0"/>
              <a:t> </a:t>
            </a:r>
            <a:r>
              <a:rPr lang="en-NZ" dirty="0" err="1"/>
              <a:t>potrošnje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07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99FF-57AF-47DE-85E1-6E0A81A9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NACIONALNI PROGNOSTIČKI MODEL “</a:t>
            </a:r>
            <a:r>
              <a:rPr lang="en-GB" dirty="0" err="1"/>
              <a:t>Shootinghill</a:t>
            </a:r>
            <a:r>
              <a:rPr lang="en-GB" dirty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3DDBE-86BB-4FD2-9E1C-6B9B15450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Model </a:t>
            </a:r>
            <a:r>
              <a:rPr lang="en-GB" dirty="0" err="1"/>
              <a:t>polazi</a:t>
            </a:r>
            <a:r>
              <a:rPr lang="en-GB" dirty="0"/>
              <a:t> od </a:t>
            </a:r>
            <a:r>
              <a:rPr lang="en-GB" dirty="0" err="1"/>
              <a:t>prezentovanih</a:t>
            </a:r>
            <a:r>
              <a:rPr lang="en-GB" dirty="0"/>
              <a:t>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prognostičkih</a:t>
            </a:r>
            <a:r>
              <a:rPr lang="en-GB" dirty="0"/>
              <a:t> </a:t>
            </a:r>
            <a:r>
              <a:rPr lang="en-GB" dirty="0" err="1"/>
              <a:t>pristupa</a:t>
            </a:r>
            <a:r>
              <a:rPr lang="en-GB" dirty="0"/>
              <a:t>, </a:t>
            </a:r>
            <a:r>
              <a:rPr lang="en-GB" dirty="0" err="1"/>
              <a:t>uvažavajući</a:t>
            </a:r>
            <a:r>
              <a:rPr lang="en-GB" dirty="0"/>
              <a:t> </a:t>
            </a:r>
            <a:r>
              <a:rPr lang="en-GB" dirty="0" err="1"/>
              <a:t>proklamovane</a:t>
            </a:r>
            <a:r>
              <a:rPr lang="en-GB" dirty="0"/>
              <a:t> </a:t>
            </a:r>
            <a:r>
              <a:rPr lang="en-GB" dirty="0" err="1"/>
              <a:t>pristupe</a:t>
            </a:r>
            <a:r>
              <a:rPr lang="en-GB" dirty="0"/>
              <a:t> </a:t>
            </a:r>
            <a:r>
              <a:rPr lang="en-GB" dirty="0" err="1"/>
              <a:t>preuzetih</a:t>
            </a:r>
            <a:r>
              <a:rPr lang="en-GB" dirty="0"/>
              <a:t> </a:t>
            </a:r>
            <a:r>
              <a:rPr lang="en-GB" dirty="0" err="1"/>
              <a:t>međunarodnih</a:t>
            </a:r>
            <a:r>
              <a:rPr lang="en-GB" dirty="0"/>
              <a:t> </a:t>
            </a:r>
            <a:r>
              <a:rPr lang="en-GB" dirty="0" err="1"/>
              <a:t>obaveza</a:t>
            </a:r>
            <a:r>
              <a:rPr lang="en-GB" dirty="0"/>
              <a:t>, </a:t>
            </a:r>
            <a:r>
              <a:rPr lang="en-GB" dirty="0" err="1"/>
              <a:t>zatečene</a:t>
            </a:r>
            <a:r>
              <a:rPr lang="en-GB" dirty="0"/>
              <a:t> </a:t>
            </a:r>
            <a:r>
              <a:rPr lang="en-GB" dirty="0" err="1"/>
              <a:t>ekonometrijske</a:t>
            </a:r>
            <a:r>
              <a:rPr lang="en-GB" dirty="0"/>
              <a:t> </a:t>
            </a:r>
            <a:r>
              <a:rPr lang="en-GB" dirty="0" err="1"/>
              <a:t>parametre</a:t>
            </a:r>
            <a:r>
              <a:rPr lang="en-GB" dirty="0"/>
              <a:t>, </a:t>
            </a:r>
            <a:r>
              <a:rPr lang="en-GB" dirty="0" err="1"/>
              <a:t>demografske</a:t>
            </a:r>
            <a:r>
              <a:rPr lang="en-GB" dirty="0"/>
              <a:t> </a:t>
            </a:r>
            <a:r>
              <a:rPr lang="en-GB" dirty="0" err="1"/>
              <a:t>projekcije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proklamovane</a:t>
            </a:r>
            <a:r>
              <a:rPr lang="en-GB" dirty="0"/>
              <a:t> </a:t>
            </a:r>
            <a:r>
              <a:rPr lang="en-GB" dirty="0" err="1"/>
              <a:t>cilje</a:t>
            </a:r>
            <a:r>
              <a:rPr lang="en-GB" dirty="0"/>
              <a:t> u </a:t>
            </a:r>
            <a:r>
              <a:rPr lang="en-GB" dirty="0" err="1"/>
              <a:t>pogledu</a:t>
            </a:r>
            <a:r>
              <a:rPr lang="en-GB" dirty="0"/>
              <a:t> </a:t>
            </a:r>
            <a:r>
              <a:rPr lang="en-GB" dirty="0" err="1"/>
              <a:t>kvaliteta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 u  </a:t>
            </a:r>
            <a:r>
              <a:rPr lang="en-GB" dirty="0" err="1"/>
              <a:t>Crnoj</a:t>
            </a:r>
            <a:r>
              <a:rPr lang="en-GB" dirty="0"/>
              <a:t> Gori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Pretpostavke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 err="1"/>
              <a:t>Osnovna</a:t>
            </a:r>
            <a:r>
              <a:rPr lang="en-GB" dirty="0"/>
              <a:t> </a:t>
            </a:r>
            <a:r>
              <a:rPr lang="en-GB" dirty="0" err="1"/>
              <a:t>pretpostavka</a:t>
            </a:r>
            <a:r>
              <a:rPr lang="en-GB" dirty="0"/>
              <a:t> </a:t>
            </a:r>
            <a:r>
              <a:rPr lang="en-GB" dirty="0" err="1"/>
              <a:t>modela</a:t>
            </a:r>
            <a:r>
              <a:rPr lang="en-GB" dirty="0"/>
              <a:t> je da se za </a:t>
            </a:r>
            <a:r>
              <a:rPr lang="en-GB" dirty="0" err="1"/>
              <a:t>potrebe</a:t>
            </a:r>
            <a:r>
              <a:rPr lang="en-GB" dirty="0"/>
              <a:t> </a:t>
            </a:r>
            <a:r>
              <a:rPr lang="en-GB" dirty="0" err="1"/>
              <a:t>adekvatnog</a:t>
            </a:r>
            <a:r>
              <a:rPr lang="en-GB" dirty="0"/>
              <a:t> </a:t>
            </a:r>
            <a:r>
              <a:rPr lang="en-GB" dirty="0" err="1"/>
              <a:t>dimenzionisanja</a:t>
            </a:r>
            <a:r>
              <a:rPr lang="en-GB" dirty="0"/>
              <a:t> </a:t>
            </a:r>
            <a:r>
              <a:rPr lang="en-GB" dirty="0" err="1"/>
              <a:t>željene</a:t>
            </a:r>
            <a:r>
              <a:rPr lang="en-GB" dirty="0"/>
              <a:t> </a:t>
            </a:r>
            <a:r>
              <a:rPr lang="en-GB" dirty="0" err="1"/>
              <a:t>proizvodnje</a:t>
            </a:r>
            <a:r>
              <a:rPr lang="en-GB" dirty="0"/>
              <a:t>, </a:t>
            </a:r>
            <a:r>
              <a:rPr lang="en-GB" dirty="0" err="1"/>
              <a:t>ukupna</a:t>
            </a:r>
            <a:r>
              <a:rPr lang="en-GB" dirty="0"/>
              <a:t> </a:t>
            </a:r>
            <a:r>
              <a:rPr lang="en-GB" dirty="0" err="1"/>
              <a:t>potrošnja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 </a:t>
            </a:r>
            <a:r>
              <a:rPr lang="en-GB" dirty="0" err="1"/>
              <a:t>može</a:t>
            </a:r>
            <a:r>
              <a:rPr lang="en-GB" dirty="0"/>
              <a:t> </a:t>
            </a:r>
            <a:r>
              <a:rPr lang="en-GB" dirty="0" err="1"/>
              <a:t>dugoročno</a:t>
            </a:r>
            <a:r>
              <a:rPr lang="en-GB" dirty="0"/>
              <a:t> </a:t>
            </a:r>
            <a:r>
              <a:rPr lang="en-GB" dirty="0" err="1"/>
              <a:t>planirati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osnovu</a:t>
            </a:r>
            <a:r>
              <a:rPr lang="en-GB" dirty="0"/>
              <a:t> </a:t>
            </a:r>
            <a:r>
              <a:rPr lang="en-GB" dirty="0" err="1"/>
              <a:t>jedinične</a:t>
            </a:r>
            <a:r>
              <a:rPr lang="en-GB" dirty="0"/>
              <a:t> </a:t>
            </a:r>
            <a:r>
              <a:rPr lang="en-GB" dirty="0" err="1"/>
              <a:t>potrošnje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 po </a:t>
            </a:r>
            <a:r>
              <a:rPr lang="en-GB" dirty="0" err="1"/>
              <a:t>stanovniku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Globalna</a:t>
            </a:r>
            <a:r>
              <a:rPr lang="en-GB" dirty="0"/>
              <a:t> </a:t>
            </a:r>
            <a:r>
              <a:rPr lang="en-GB" dirty="0" err="1"/>
              <a:t>pretpostavka</a:t>
            </a:r>
            <a:r>
              <a:rPr lang="en-GB" dirty="0"/>
              <a:t> </a:t>
            </a:r>
            <a:r>
              <a:rPr lang="en-GB" dirty="0" err="1"/>
              <a:t>dekaplovanja</a:t>
            </a:r>
            <a:r>
              <a:rPr lang="en-GB" dirty="0"/>
              <a:t> </a:t>
            </a:r>
            <a:r>
              <a:rPr lang="en-GB" dirty="0" err="1"/>
              <a:t>trenda</a:t>
            </a:r>
            <a:r>
              <a:rPr lang="en-GB" dirty="0"/>
              <a:t> </a:t>
            </a:r>
            <a:r>
              <a:rPr lang="en-GB" dirty="0" err="1"/>
              <a:t>potrošnje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 od </a:t>
            </a:r>
            <a:r>
              <a:rPr lang="en-GB" dirty="0" err="1"/>
              <a:t>trenda</a:t>
            </a:r>
            <a:r>
              <a:rPr lang="en-GB" dirty="0"/>
              <a:t> </a:t>
            </a:r>
            <a:r>
              <a:rPr lang="en-GB" dirty="0" err="1"/>
              <a:t>ekonomskog</a:t>
            </a:r>
            <a:r>
              <a:rPr lang="en-GB" dirty="0"/>
              <a:t> </a:t>
            </a:r>
            <a:r>
              <a:rPr lang="en-GB" dirty="0" err="1"/>
              <a:t>rasta</a:t>
            </a:r>
            <a:r>
              <a:rPr lang="en-GB" dirty="0"/>
              <a:t> </a:t>
            </a:r>
            <a:r>
              <a:rPr lang="en-GB" dirty="0" err="1"/>
              <a:t>transponovana</a:t>
            </a:r>
            <a:r>
              <a:rPr lang="en-GB" dirty="0"/>
              <a:t> je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nacionalni</a:t>
            </a:r>
            <a:r>
              <a:rPr lang="en-GB" dirty="0"/>
              <a:t> </a:t>
            </a:r>
            <a:r>
              <a:rPr lang="en-GB" dirty="0" err="1"/>
              <a:t>nivo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vremensko</a:t>
            </a:r>
            <a:r>
              <a:rPr lang="en-GB" dirty="0"/>
              <a:t> </a:t>
            </a:r>
            <a:r>
              <a:rPr lang="en-GB" dirty="0" err="1"/>
              <a:t>pomjeranje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2034.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2050. </a:t>
            </a:r>
            <a:r>
              <a:rPr lang="en-GB" dirty="0" err="1"/>
              <a:t>godinu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8327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320E8A-CA69-4F6C-90F5-B4FFFDD8F7CE}"/>
              </a:ext>
            </a:extLst>
          </p:cNvPr>
          <p:cNvSpPr/>
          <p:nvPr/>
        </p:nvSpPr>
        <p:spPr>
          <a:xfrm>
            <a:off x="932507" y="1295400"/>
            <a:ext cx="10963745" cy="504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31A59-F7A7-42FE-B722-B3ED4F8A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Pretpostavka</a:t>
            </a:r>
            <a:r>
              <a:rPr lang="en-GB" dirty="0"/>
              <a:t>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CBCE9F-2392-4443-9EC3-6774DC2CD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85" y="1638687"/>
            <a:ext cx="9631507" cy="42863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21E762-FA1B-4CE4-B742-2BDC6E91418B}"/>
              </a:ext>
            </a:extLst>
          </p:cNvPr>
          <p:cNvSpPr/>
          <p:nvPr/>
        </p:nvSpPr>
        <p:spPr>
          <a:xfrm>
            <a:off x="2839769" y="5950953"/>
            <a:ext cx="73363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err="1"/>
              <a:t>Istorijski</a:t>
            </a:r>
            <a:r>
              <a:rPr lang="en-GB" sz="1200" dirty="0"/>
              <a:t> </a:t>
            </a:r>
            <a:r>
              <a:rPr lang="en-GB" sz="1200" dirty="0" err="1"/>
              <a:t>trendovi</a:t>
            </a:r>
            <a:r>
              <a:rPr lang="en-GB" sz="1200" dirty="0"/>
              <a:t> </a:t>
            </a:r>
            <a:r>
              <a:rPr lang="en-GB" sz="1200" dirty="0" err="1"/>
              <a:t>kretanja</a:t>
            </a:r>
            <a:r>
              <a:rPr lang="en-GB" sz="1200" dirty="0"/>
              <a:t> GDP/cap u </a:t>
            </a:r>
            <a:r>
              <a:rPr lang="en-GB" sz="1200" dirty="0" err="1"/>
              <a:t>periodu</a:t>
            </a:r>
            <a:r>
              <a:rPr lang="en-GB" sz="1200" dirty="0"/>
              <a:t> 2000-2019. </a:t>
            </a:r>
            <a:r>
              <a:rPr lang="en-GB" sz="1200" dirty="0" err="1"/>
              <a:t>godina</a:t>
            </a:r>
            <a:r>
              <a:rPr lang="en-GB" sz="1200" dirty="0"/>
              <a:t> (World Bank Open Data)</a:t>
            </a:r>
          </a:p>
        </p:txBody>
      </p:sp>
    </p:spTree>
    <p:extLst>
      <p:ext uri="{BB962C8B-B14F-4D97-AF65-F5344CB8AC3E}">
        <p14:creationId xmlns:p14="http://schemas.microsoft.com/office/powerpoint/2010/main" val="35142294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253</TotalTime>
  <Words>743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Thème Office</vt:lpstr>
      <vt:lpstr>DUGOROČNA PROGNOZA NACIONALNIH ENERGETSKIH POTREBA U USLOVIMA ENERGETSKE TRANZICIJE KA POTPUNOJ DEKARBONIZACIJI</vt:lpstr>
      <vt:lpstr>Značaj dugoročne prognoze energetskih potreba</vt:lpstr>
      <vt:lpstr>Prognostički modeli </vt:lpstr>
      <vt:lpstr>IZAZOVI TRADICIONALNIH PROGNOSTIČKIH MODELA</vt:lpstr>
      <vt:lpstr>Prognostički modeli na primjeru Crne Gore (1/2)</vt:lpstr>
      <vt:lpstr>Prognostički modeli na primjeru Crne Gore (2/2)</vt:lpstr>
      <vt:lpstr>NOVI PRISTUPI</vt:lpstr>
      <vt:lpstr>NACIONALNI PROGNOSTIČKI MODEL “Shootinghill“</vt:lpstr>
      <vt:lpstr>Pretpostavka 1</vt:lpstr>
      <vt:lpstr>Pretpostavka 2</vt:lpstr>
      <vt:lpstr>“Kalibriranje modela”</vt:lpstr>
      <vt:lpstr>Zaključci 1/2</vt:lpstr>
      <vt:lpstr>Zaključci 2/2</vt:lpstr>
      <vt:lpstr>DISKUSIJA</vt:lpstr>
      <vt:lpstr>Pitanja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Beng</cp:lastModifiedBy>
  <cp:revision>22</cp:revision>
  <dcterms:created xsi:type="dcterms:W3CDTF">2018-08-21T10:06:45Z</dcterms:created>
  <dcterms:modified xsi:type="dcterms:W3CDTF">2021-09-24T09:21:44Z</dcterms:modified>
</cp:coreProperties>
</file>